
<file path=[Content_Types].xml><?xml version="1.0" encoding="utf-8"?>
<Types xmlns="http://schemas.openxmlformats.org/package/2006/content-types">
  <Override PartName="/ppt/slides/slide41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50.xml" ContentType="application/vnd.openxmlformats-officedocument.presentationml.slide+xml"/>
  <Override PartName="/ppt/slides/slide18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60.xml" ContentType="application/vnd.openxmlformats-officedocument.presentationml.slide+xml"/>
  <Override PartName="/ppt/slides/slide28.xml" ContentType="application/vnd.openxmlformats-officedocument.presentationml.slide+xml"/>
  <Override PartName="/ppt/slides/slide37.xml" ContentType="application/vnd.openxmlformats-officedocument.presentationml.slide+xml"/>
  <Override PartName="/ppt/slides/slide70.xml" ContentType="application/vnd.openxmlformats-officedocument.presentationml.slide+xml"/>
  <Override PartName="/ppt/slides/slide9.xml" ContentType="application/vnd.openxmlformats-officedocument.presentationml.slide+xml"/>
  <Override PartName="/ppt/notesSlides/notesSlide45.xml" ContentType="application/vnd.openxmlformats-officedocument.presentationml.notesSlide+xml"/>
  <Override PartName="/ppt/slides/slide47.xml" ContentType="application/vnd.openxmlformats-officedocument.presentationml.slide+xml"/>
  <Override PartName="/ppt/notesSlides/notesSlide55.xml" ContentType="application/vnd.openxmlformats-officedocument.presentationml.notes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64.xml" ContentType="application/vnd.openxmlformats-officedocument.presentationml.notesSlide+xml"/>
  <Override PartName="/ppt/slides/slide66.xml" ContentType="application/vnd.openxmlformats-officedocument.presentationml.slide+xml"/>
  <Override PartName="/ppt/theme/theme1.xml" ContentType="application/vnd.openxmlformats-officedocument.theme+xml"/>
  <Override PartName="/ppt/notesSlides/notesSlide74.xml" ContentType="application/vnd.openxmlformats-officedocument.presentationml.notesSlide+xml"/>
  <Override PartName="/ppt/notesSlides/notesSlide2.xml" ContentType="application/vnd.openxmlformats-officedocument.presentationml.notesSlide+xml"/>
  <Override PartName="/ppt/slides/slide75.xml" ContentType="application/vnd.openxmlformats-officedocument.presentationml.slide+xml"/>
  <Override PartName="/ppt/notesSlides/notesSlide83.xml" ContentType="application/vnd.openxmlformats-officedocument.presentationml.notesSlide+xml"/>
  <Override PartName="/ppt/slides/slide85.xml" ContentType="application/vnd.openxmlformats-officedocument.presentationml.slide+xml"/>
  <Override PartName="/ppt/notesSlides/notesSlide93.xml" ContentType="application/vnd.openxmlformats-officedocument.presentationml.notesSlide+xml"/>
  <Default Extension="jpeg" ContentType="image/jpeg"/>
  <Override PartName="/ppt/notesSlides/notesSlide11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8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31.xml" ContentType="application/vnd.openxmlformats-officedocument.presentationml.notes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notesSlides/notesSlide40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42.xml" ContentType="application/vnd.openxmlformats-officedocument.presentationml.slide+xml"/>
  <Override PartName="/ppt/notesSlides/notesSlide17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51.xml" ContentType="application/vnd.openxmlformats-officedocument.presentationml.slide+xml"/>
  <Override PartName="/ppt/slides/slide19.xml" ContentType="application/vnd.openxmlformats-officedocument.presentationml.slide+xml"/>
  <Override PartName="/ppt/notesSlides/notesSlide27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s/slide61.xml" ContentType="application/vnd.openxmlformats-officedocument.presentationml.slide+xml"/>
  <Override PartName="/ppt/slides/slide29.xml" ContentType="application/vnd.openxmlformats-officedocument.presentationml.slide+xml"/>
  <Override PartName="/ppt/notesSlides/notesSlide36.xml" ContentType="application/vnd.openxmlformats-officedocument.presentationml.notesSlide+xml"/>
  <Override PartName="/ppt/slides/slide38.xml" ContentType="application/vnd.openxmlformats-officedocument.presentationml.slide+xml"/>
  <Override PartName="/ppt/slides/slide71.xml" ContentType="application/vnd.openxmlformats-officedocument.presentationml.slide+xml"/>
  <Override PartName="/ppt/notesSlides/notesSlide46.xml" ContentType="application/vnd.openxmlformats-officedocument.presentationml.notesSlide+xml"/>
  <Override PartName="/ppt/slides/slide80.xml" ContentType="application/vnd.openxmlformats-officedocument.presentationml.slide+xml"/>
  <Override PartName="/ppt/slides/slide48.xml" ContentType="application/vnd.openxmlformats-officedocument.presentationml.slide+xml"/>
  <Override PartName="/ppt/notesSlides/notesSlide56.xml" ContentType="application/vnd.openxmlformats-officedocument.presentationml.notesSlide+xml"/>
  <Override PartName="/ppt/slides/slide57.xml" ContentType="application/vnd.openxmlformats-officedocument.presentationml.slide+xml"/>
  <Override PartName="/ppt/slides/slide90.xml" ContentType="application/vnd.openxmlformats-officedocument.presentationml.slide+xml"/>
  <Override PartName="/ppt/notesSlides/notesSlide65.xml" ContentType="application/vnd.openxmlformats-officedocument.presentationml.notesSlide+xml"/>
  <Override PartName="/ppt/slides/slide67.xml" ContentType="application/vnd.openxmlformats-officedocument.presentationml.slide+xml"/>
  <Override PartName="/ppt/theme/theme2.xml" ContentType="application/vnd.openxmlformats-officedocument.theme+xml"/>
  <Override PartName="/ppt/notesSlides/notesSlide75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76.xml" ContentType="application/vnd.openxmlformats-officedocument.presentationml.slide+xml"/>
  <Override PartName="/ppt/notesSlides/notesSlide84.xml" ContentType="application/vnd.openxmlformats-officedocument.presentationml.notesSlide+xml"/>
  <Override PartName="/ppt/slides/slide86.xml" ContentType="application/vnd.openxmlformats-officedocument.presentationml.slide+xml"/>
  <Override PartName="/ppt/notesSlides/notesSlide9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2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4.xml" ContentType="application/vnd.openxmlformats-officedocument.presentationml.slide+xml"/>
  <Default Extension="bin" ContentType="application/vnd.openxmlformats-officedocument.presentationml.printerSettings"/>
  <Override PartName="/ppt/notesSlides/notesSlide32.xml" ContentType="application/vnd.openxmlformats-officedocument.presentationml.notesSlide+xml"/>
  <Override PartName="/ppt/slides/slide33.xml" ContentType="application/vnd.openxmlformats-officedocument.presentationml.slide+xml"/>
  <Override PartName="/ppt/slides/slide5.xml" ContentType="application/vnd.openxmlformats-officedocument.presentationml.slide+xml"/>
  <Default Extension="xml" ContentType="application/xml"/>
  <Override PartName="/ppt/slideLayouts/slideLayout6.xml" ContentType="application/vnd.openxmlformats-officedocument.presentationml.slideLayout+xml"/>
  <Override PartName="/ppt/tableStyles.xml" ContentType="application/vnd.openxmlformats-officedocument.presentationml.tableStyles+xml"/>
  <Override PartName="/ppt/slides/slide43.xml" ContentType="application/vnd.openxmlformats-officedocument.presentationml.slide+xml"/>
  <Override PartName="/ppt/notesSlides/notesSlide41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51.xml" ContentType="application/vnd.openxmlformats-officedocument.presentationml.notesSlide+xml"/>
  <Override PartName="/ppt/slides/slide52.xml" ContentType="application/vnd.openxmlformats-officedocument.presentationml.slide+xml"/>
  <Override PartName="/ppt/notesSlides/notesSlide60.xml" ContentType="application/vnd.openxmlformats-officedocument.presentationml.notesSlide+xml"/>
  <Override PartName="/ppt/notesSlides/notesSlide28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s/slide62.xml" ContentType="application/vnd.openxmlformats-officedocument.presentationml.slide+xml"/>
  <Override PartName="/ppt/notesSlides/notesSlide37.xml" ContentType="application/vnd.openxmlformats-officedocument.presentationml.notesSlide+xml"/>
  <Override PartName="/ppt/notesSlides/notesSlide70.xml" ContentType="application/vnd.openxmlformats-officedocument.presentationml.notesSlide+xml"/>
  <Override PartName="/docProps/app.xml" ContentType="application/vnd.openxmlformats-officedocument.extended-properties+xml"/>
  <Override PartName="/ppt/slides/slide39.xml" ContentType="application/vnd.openxmlformats-officedocument.presentationml.slide+xml"/>
  <Override PartName="/ppt/notesSlides/notesSlide47.xml" ContentType="application/vnd.openxmlformats-officedocument.presentationml.notesSlide+xml"/>
  <Override PartName="/ppt/slides/slide81.xml" ContentType="application/vnd.openxmlformats-officedocument.presentationml.slide+xml"/>
  <Override PartName="/ppt/slides/slide49.xml" ContentType="application/vnd.openxmlformats-officedocument.presentationml.slide+xml"/>
  <Override PartName="/ppt/notesSlides/notesSlide57.xml" ContentType="application/vnd.openxmlformats-officedocument.presentationml.notesSlide+xml"/>
  <Override PartName="/ppt/slides/slide58.xml" ContentType="application/vnd.openxmlformats-officedocument.presentationml.slide+xml"/>
  <Override PartName="/ppt/slides/slide91.xml" ContentType="application/vnd.openxmlformats-officedocument.presentationml.slid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ppt/slides/slide68.xml" ContentType="application/vnd.openxmlformats-officedocument.presentationml.slide+xml"/>
  <Override PartName="/ppt/theme/theme3.xml" ContentType="application/vnd.openxmlformats-officedocument.theme+xml"/>
  <Override PartName="/ppt/notesSlides/notesSlide76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77.xml" ContentType="application/vnd.openxmlformats-officedocument.presentationml.slide+xml"/>
  <Override PartName="/ppt/notesSlides/notesSlide85.xml" ContentType="application/vnd.openxmlformats-officedocument.presentationml.notesSlide+xml"/>
  <Override PartName="/ppt/slides/slide87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3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33.xml" ContentType="application/vnd.openxmlformats-officedocument.presentationml.notesSlide+xml"/>
  <Override PartName="/ppt/slides/slide34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notesSlides/notesSlide42.xml" ContentType="application/vnd.openxmlformats-officedocument.presentationml.notesSlide+xml"/>
  <Override PartName="/ppt/slides/slide44.xml" ContentType="application/vnd.openxmlformats-officedocument.presentationml.slide+xml"/>
  <Override PartName="/ppt/notesSlides/notesSlide19.xml" ContentType="application/vnd.openxmlformats-officedocument.presentationml.notesSlide+xml"/>
  <Override PartName="/ppt/notesSlides/notesSlide52.xml" ContentType="application/vnd.openxmlformats-officedocument.presentationml.notesSlide+xml"/>
  <Override PartName="/ppt/slides/slide53.xml" ContentType="application/vnd.openxmlformats-officedocument.presentationml.slide+xml"/>
  <Override PartName="/ppt/notesSlides/notesSlide61.xml" ContentType="application/vnd.openxmlformats-officedocument.presentationml.notesSlide+xml"/>
  <Override PartName="/ppt/notesSlides/notesSlide29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s/slide6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71.xml" ContentType="application/vnd.openxmlformats-officedocument.presentationml.notesSlide+xml"/>
  <Override PartName="/ppt/slides/slide72.xml" ContentType="application/vnd.openxmlformats-officedocument.presentationml.slide+xml"/>
  <Override PartName="/ppt/notesSlides/notesSlide80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82.xml" ContentType="application/vnd.openxmlformats-officedocument.presentationml.slide+xml"/>
  <Override PartName="/ppt/notesSlides/notesSlide90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92.xml" ContentType="application/vnd.openxmlformats-officedocument.presentationml.slide+xml"/>
  <Override PartName="/ppt/slides/slide59.xml" ContentType="application/vnd.openxmlformats-officedocument.presentationml.slide+xml"/>
  <Override PartName="/ppt/notesSlides/notesSlide67.xml" ContentType="application/vnd.openxmlformats-officedocument.presentationml.notesSlide+xml"/>
  <Override PartName="/ppt/slides/slide69.xml" ContentType="application/vnd.openxmlformats-officedocument.presentationml.slide+xml"/>
  <Override PartName="/ppt/notesSlides/notesSlide77.xml" ContentType="application/vnd.openxmlformats-officedocument.presentationml.notesSlide+xml"/>
  <Override PartName="/ppt/notesSlides/notesSlide5.xml" ContentType="application/vnd.openxmlformats-officedocument.presentationml.notesSlide+xml"/>
  <Override PartName="/ppt/slides/slide78.xml" ContentType="application/vnd.openxmlformats-officedocument.presentationml.slide+xml"/>
  <Override PartName="/ppt/slides/slide10.xml" ContentType="application/vnd.openxmlformats-officedocument.presentationml.slide+xml"/>
  <Override PartName="/ppt/notesSlides/notesSlide86.xml" ContentType="application/vnd.openxmlformats-officedocument.presentationml.notesSlide+xml"/>
  <Override PartName="/ppt/slides/slide88.xml" ContentType="application/vnd.openxmlformats-officedocument.presentationml.slide+xml"/>
  <Override PartName="/ppt/slides/slide20.xml" ContentType="application/vnd.openxmlformats-officedocument.presentationml.slide+xml"/>
  <Override PartName="/ppt/slides/slide1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24.xml" ContentType="application/vnd.openxmlformats-officedocument.presentationml.notesSlide+xml"/>
  <Override PartName="/ppt/viewProps.xml" ContentType="application/vnd.openxmlformats-officedocument.presentationml.viewProps+xml"/>
  <Default Extension="rels" ContentType="application/vnd.openxmlformats-package.relationships+xml"/>
  <Override PartName="/ppt/slides/slide26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35.xml" ContentType="application/vnd.openxmlformats-officedocument.presentationml.slide+xml"/>
  <Override PartName="/ppt/slides/slide7.xml" ContentType="application/vnd.openxmlformats-officedocument.presentationml.slide+xml"/>
  <Override PartName="/ppt/notesSlides/notesSlide43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s/slide45.xml" ContentType="application/vnd.openxmlformats-officedocument.presentationml.slide+xml"/>
  <Override PartName="/ppt/notesSlides/notesSlide53.xml" ContentType="application/vnd.openxmlformats-officedocument.presentationml.notesSlide+xml"/>
  <Override PartName="/ppt/slides/slide54.xml" ContentType="application/vnd.openxmlformats-officedocument.presentationml.slide+xml"/>
  <Override PartName="/ppt/notesSlides/notesSlide62.xml" ContentType="application/vnd.openxmlformats-officedocument.presentationml.notes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73.xml" ContentType="application/vnd.openxmlformats-officedocument.presentationml.slide+xml"/>
  <Override PartName="/ppt/notesSlides/notesSlide81.xml" ContentType="application/vnd.openxmlformats-officedocument.presentationml.notesSlide+xml"/>
  <Override PartName="/ppt/presentation.xml" ContentType="application/vnd.openxmlformats-officedocument.presentationml.presentation.main+xml"/>
  <Override PartName="/ppt/notesSlides/notesSlide49.xml" ContentType="application/vnd.openxmlformats-officedocument.presentationml.notesSlide+xml"/>
  <Override PartName="/ppt/slides/slide83.xml" ContentType="application/vnd.openxmlformats-officedocument.presentationml.slide+xml"/>
  <Override PartName="/ppt/notesSlides/notesSlide9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93.xml" ContentType="application/vnd.openxmlformats-officedocument.presentationml.slide+xml"/>
  <Override PartName="/ppt/notesSlides/notesSlide68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87.xml" ContentType="application/vnd.openxmlformats-officedocument.presentationml.notesSlide+xml"/>
  <Override PartName="/ppt/slides/slide89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2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40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35.xml" ContentType="application/vnd.openxmlformats-officedocument.presentationml.notesSlide+xml"/>
  <Override PartName="/ppt/slides/slide36.xml" ContentType="application/vnd.openxmlformats-officedocument.presentationml.slide+xml"/>
  <Override PartName="/ppt/slides/slide8.xml" ContentType="application/vnd.openxmlformats-officedocument.presentationml.slide+xml"/>
  <Override PartName="/ppt/notesSlides/notesSlide44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s/slide46.xml" ContentType="application/vnd.openxmlformats-officedocument.presentationml.slide+xml"/>
  <Override PartName="/ppt/notesSlides/notesSlide54.xml" ContentType="application/vnd.openxmlformats-officedocument.presentationml.notesSlide+xml"/>
  <Override PartName="/ppt/slides/slide55.xml" ContentType="application/vnd.openxmlformats-officedocument.presentationml.slide+xml"/>
  <Override PartName="/ppt/notesSlides/notesSlide63.xml" ContentType="application/vnd.openxmlformats-officedocument.presentationml.notesSlide+xml"/>
  <Override PartName="/ppt/slides/slide65.xml" ContentType="application/vnd.openxmlformats-officedocument.presentationml.slide+xml"/>
  <Override PartName="/ppt/notesSlides/notesSlide73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74.xml" ContentType="application/vnd.openxmlformats-officedocument.presentationml.slide+xml"/>
  <Override PartName="/ppt/notesSlides/notesSlide82.xml" ContentType="application/vnd.openxmlformats-officedocument.presentationml.notesSlide+xml"/>
  <Override PartName="/ppt/slides/slide84.xml" ContentType="application/vnd.openxmlformats-officedocument.presentationml.slide+xml"/>
  <Override PartName="/ppt/notesSlides/notesSlide92.xml" ContentType="application/vnd.openxmlformats-officedocument.presentationml.notesSlide+xml"/>
  <Override PartName="/ppt/slides/slide94.xml" ContentType="application/vnd.openxmlformats-officedocument.presentationml.slide+xml"/>
  <Override PartName="/ppt/notesSlides/notesSlide69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88.xml" ContentType="application/vnd.openxmlformats-officedocument.presentationml.notesSlide+xml"/>
  <Override PartName="/ppt/notesSlides/notesSlide20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31.xml" ContentType="application/vnd.openxmlformats-officedocument.presentationml.slide+xml"/>
  <Override PartName="/ppt/slides/slide3.xml" ContentType="application/vnd.openxmlformats-officedocument.presentationml.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  <p:sldMasterId id="2147483660" r:id="rId2"/>
  </p:sldMasterIdLst>
  <p:notesMasterIdLst>
    <p:notesMasterId r:id="rId97"/>
  </p:notesMasterIdLst>
  <p:sldIdLst>
    <p:sldId id="256" r:id="rId3"/>
    <p:sldId id="33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70" r:id="rId13"/>
    <p:sldId id="266" r:id="rId14"/>
    <p:sldId id="267" r:id="rId15"/>
    <p:sldId id="268" r:id="rId16"/>
    <p:sldId id="274" r:id="rId17"/>
    <p:sldId id="271" r:id="rId18"/>
    <p:sldId id="272" r:id="rId19"/>
    <p:sldId id="273" r:id="rId20"/>
    <p:sldId id="279" r:id="rId21"/>
    <p:sldId id="280" r:id="rId22"/>
    <p:sldId id="281" r:id="rId23"/>
    <p:sldId id="282" r:id="rId24"/>
    <p:sldId id="327" r:id="rId25"/>
    <p:sldId id="275" r:id="rId26"/>
    <p:sldId id="332" r:id="rId27"/>
    <p:sldId id="276" r:id="rId28"/>
    <p:sldId id="333" r:id="rId29"/>
    <p:sldId id="277" r:id="rId30"/>
    <p:sldId id="334" r:id="rId31"/>
    <p:sldId id="278" r:id="rId32"/>
    <p:sldId id="335" r:id="rId33"/>
    <p:sldId id="290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337" r:id="rId42"/>
    <p:sldId id="291" r:id="rId43"/>
    <p:sldId id="292" r:id="rId44"/>
    <p:sldId id="338" r:id="rId45"/>
    <p:sldId id="339" r:id="rId46"/>
    <p:sldId id="340" r:id="rId47"/>
    <p:sldId id="293" r:id="rId48"/>
    <p:sldId id="294" r:id="rId49"/>
    <p:sldId id="295" r:id="rId50"/>
    <p:sldId id="296" r:id="rId51"/>
    <p:sldId id="297" r:id="rId52"/>
    <p:sldId id="299" r:id="rId53"/>
    <p:sldId id="341" r:id="rId54"/>
    <p:sldId id="342" r:id="rId55"/>
    <p:sldId id="300" r:id="rId56"/>
    <p:sldId id="301" r:id="rId57"/>
    <p:sldId id="302" r:id="rId58"/>
    <p:sldId id="363" r:id="rId59"/>
    <p:sldId id="304" r:id="rId60"/>
    <p:sldId id="364" r:id="rId61"/>
    <p:sldId id="306" r:id="rId62"/>
    <p:sldId id="307" r:id="rId63"/>
    <p:sldId id="328" r:id="rId64"/>
    <p:sldId id="329" r:id="rId65"/>
    <p:sldId id="309" r:id="rId66"/>
    <p:sldId id="310" r:id="rId67"/>
    <p:sldId id="343" r:id="rId68"/>
    <p:sldId id="346" r:id="rId69"/>
    <p:sldId id="344" r:id="rId70"/>
    <p:sldId id="347" r:id="rId71"/>
    <p:sldId id="348" r:id="rId72"/>
    <p:sldId id="349" r:id="rId73"/>
    <p:sldId id="351" r:id="rId74"/>
    <p:sldId id="350" r:id="rId75"/>
    <p:sldId id="311" r:id="rId76"/>
    <p:sldId id="352" r:id="rId77"/>
    <p:sldId id="353" r:id="rId78"/>
    <p:sldId id="355" r:id="rId79"/>
    <p:sldId id="354" r:id="rId80"/>
    <p:sldId id="312" r:id="rId81"/>
    <p:sldId id="313" r:id="rId82"/>
    <p:sldId id="314" r:id="rId83"/>
    <p:sldId id="315" r:id="rId84"/>
    <p:sldId id="356" r:id="rId85"/>
    <p:sldId id="316" r:id="rId86"/>
    <p:sldId id="357" r:id="rId87"/>
    <p:sldId id="317" r:id="rId88"/>
    <p:sldId id="359" r:id="rId89"/>
    <p:sldId id="360" r:id="rId90"/>
    <p:sldId id="358" r:id="rId91"/>
    <p:sldId id="361" r:id="rId92"/>
    <p:sldId id="362" r:id="rId93"/>
    <p:sldId id="322" r:id="rId94"/>
    <p:sldId id="331" r:id="rId95"/>
    <p:sldId id="323" r:id="rId9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>
        <p14:section name="Default Section" id="{5CB87F87-B6D1-4AC9-9159-7728B4A3EEBE}">
          <p14:sldIdLst>
            <p14:sldId id="256"/>
            <p14:sldId id="326"/>
            <p14:sldId id="336"/>
            <p14:sldId id="259"/>
            <p14:sldId id="260"/>
            <p14:sldId id="261"/>
            <p14:sldId id="262"/>
            <p14:sldId id="263"/>
            <p14:sldId id="264"/>
            <p14:sldId id="265"/>
            <p14:sldId id="269"/>
            <p14:sldId id="270"/>
            <p14:sldId id="266"/>
            <p14:sldId id="267"/>
            <p14:sldId id="268"/>
            <p14:sldId id="274"/>
            <p14:sldId id="271"/>
            <p14:sldId id="272"/>
            <p14:sldId id="273"/>
            <p14:sldId id="279"/>
            <p14:sldId id="280"/>
            <p14:sldId id="281"/>
            <p14:sldId id="282"/>
            <p14:sldId id="327"/>
            <p14:sldId id="275"/>
            <p14:sldId id="332"/>
            <p14:sldId id="276"/>
            <p14:sldId id="333"/>
            <p14:sldId id="277"/>
            <p14:sldId id="334"/>
            <p14:sldId id="278"/>
            <p14:sldId id="335"/>
            <p14:sldId id="290"/>
            <p14:sldId id="283"/>
            <p14:sldId id="284"/>
            <p14:sldId id="285"/>
            <p14:sldId id="286"/>
            <p14:sldId id="287"/>
            <p14:sldId id="288"/>
            <p14:sldId id="289"/>
            <p14:sldId id="337"/>
            <p14:sldId id="291"/>
            <p14:sldId id="292"/>
            <p14:sldId id="338"/>
            <p14:sldId id="339"/>
            <p14:sldId id="340"/>
            <p14:sldId id="293"/>
            <p14:sldId id="294"/>
            <p14:sldId id="295"/>
            <p14:sldId id="296"/>
            <p14:sldId id="297"/>
            <p14:sldId id="299"/>
            <p14:sldId id="341"/>
            <p14:sldId id="342"/>
            <p14:sldId id="300"/>
            <p14:sldId id="301"/>
            <p14:sldId id="302"/>
            <p14:sldId id="304"/>
            <p14:sldId id="306"/>
            <p14:sldId id="307"/>
            <p14:sldId id="328"/>
            <p14:sldId id="329"/>
            <p14:sldId id="309"/>
            <p14:sldId id="310"/>
            <p14:sldId id="343"/>
            <p14:sldId id="346"/>
            <p14:sldId id="344"/>
            <p14:sldId id="347"/>
            <p14:sldId id="348"/>
            <p14:sldId id="349"/>
            <p14:sldId id="351"/>
            <p14:sldId id="350"/>
            <p14:sldId id="311"/>
            <p14:sldId id="352"/>
            <p14:sldId id="353"/>
            <p14:sldId id="355"/>
            <p14:sldId id="354"/>
            <p14:sldId id="312"/>
            <p14:sldId id="313"/>
            <p14:sldId id="314"/>
            <p14:sldId id="315"/>
            <p14:sldId id="356"/>
            <p14:sldId id="316"/>
            <p14:sldId id="357"/>
            <p14:sldId id="317"/>
            <p14:sldId id="359"/>
            <p14:sldId id="360"/>
            <p14:sldId id="358"/>
            <p14:sldId id="361"/>
            <p14:sldId id="362"/>
            <p14:sldId id="322"/>
            <p14:sldId id="331"/>
            <p14:sldId id="32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60857" autoAdjust="0"/>
  </p:normalViewPr>
  <p:slideViewPr>
    <p:cSldViewPr>
      <p:cViewPr varScale="1">
        <p:scale>
          <a:sx n="95" d="100"/>
          <a:sy n="95" d="100"/>
        </p:scale>
        <p:origin x="-1272" y="-112"/>
      </p:cViewPr>
      <p:guideLst>
        <p:guide orient="horz" pos="1620"/>
        <p:guide pos="2880"/>
      </p:guideLst>
    </p:cSldViewPr>
  </p:slideViewPr>
  <p:notesTextViewPr>
    <p:cViewPr>
      <p:scale>
        <a:sx n="200" d="100"/>
        <a:sy n="2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01" Type="http://schemas.openxmlformats.org/officeDocument/2006/relationships/theme" Target="theme/theme1.xml"/><Relationship Id="rId10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slide" Target="slides/slide53.xml"/><Relationship Id="rId56" Type="http://schemas.openxmlformats.org/officeDocument/2006/relationships/slide" Target="slides/slide54.xml"/><Relationship Id="rId57" Type="http://schemas.openxmlformats.org/officeDocument/2006/relationships/slide" Target="slides/slide55.xml"/><Relationship Id="rId58" Type="http://schemas.openxmlformats.org/officeDocument/2006/relationships/slide" Target="slides/slide56.xml"/><Relationship Id="rId59" Type="http://schemas.openxmlformats.org/officeDocument/2006/relationships/slide" Target="slides/slide57.xml"/><Relationship Id="rId70" Type="http://schemas.openxmlformats.org/officeDocument/2006/relationships/slide" Target="slides/slide68.xml"/><Relationship Id="rId71" Type="http://schemas.openxmlformats.org/officeDocument/2006/relationships/slide" Target="slides/slide69.xml"/><Relationship Id="rId72" Type="http://schemas.openxmlformats.org/officeDocument/2006/relationships/slide" Target="slides/slide70.xml"/><Relationship Id="rId73" Type="http://schemas.openxmlformats.org/officeDocument/2006/relationships/slide" Target="slides/slide71.xml"/><Relationship Id="rId74" Type="http://schemas.openxmlformats.org/officeDocument/2006/relationships/slide" Target="slides/slide72.xml"/><Relationship Id="rId75" Type="http://schemas.openxmlformats.org/officeDocument/2006/relationships/slide" Target="slides/slide73.xml"/><Relationship Id="rId76" Type="http://schemas.openxmlformats.org/officeDocument/2006/relationships/slide" Target="slides/slide74.xml"/><Relationship Id="rId77" Type="http://schemas.openxmlformats.org/officeDocument/2006/relationships/slide" Target="slides/slide75.xml"/><Relationship Id="rId78" Type="http://schemas.openxmlformats.org/officeDocument/2006/relationships/slide" Target="slides/slide76.xml"/><Relationship Id="rId79" Type="http://schemas.openxmlformats.org/officeDocument/2006/relationships/slide" Target="slides/slide77.xml"/><Relationship Id="rId90" Type="http://schemas.openxmlformats.org/officeDocument/2006/relationships/slide" Target="slides/slide88.xml"/><Relationship Id="rId91" Type="http://schemas.openxmlformats.org/officeDocument/2006/relationships/slide" Target="slides/slide89.xml"/><Relationship Id="rId92" Type="http://schemas.openxmlformats.org/officeDocument/2006/relationships/slide" Target="slides/slide90.xml"/><Relationship Id="rId93" Type="http://schemas.openxmlformats.org/officeDocument/2006/relationships/slide" Target="slides/slide91.xml"/><Relationship Id="rId94" Type="http://schemas.openxmlformats.org/officeDocument/2006/relationships/slide" Target="slides/slide92.xml"/><Relationship Id="rId95" Type="http://schemas.openxmlformats.org/officeDocument/2006/relationships/slide" Target="slides/slide93.xml"/><Relationship Id="rId96" Type="http://schemas.openxmlformats.org/officeDocument/2006/relationships/slide" Target="slides/slide94.xml"/><Relationship Id="rId97" Type="http://schemas.openxmlformats.org/officeDocument/2006/relationships/notesMaster" Target="notesMasters/notesMaster1.xml"/><Relationship Id="rId98" Type="http://schemas.openxmlformats.org/officeDocument/2006/relationships/printerSettings" Target="printerSettings/printerSettings1.bin"/><Relationship Id="rId99" Type="http://schemas.openxmlformats.org/officeDocument/2006/relationships/presProps" Target="presProps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60" Type="http://schemas.openxmlformats.org/officeDocument/2006/relationships/slide" Target="slides/slide58.xml"/><Relationship Id="rId61" Type="http://schemas.openxmlformats.org/officeDocument/2006/relationships/slide" Target="slides/slide59.xml"/><Relationship Id="rId62" Type="http://schemas.openxmlformats.org/officeDocument/2006/relationships/slide" Target="slides/slide60.xml"/><Relationship Id="rId63" Type="http://schemas.openxmlformats.org/officeDocument/2006/relationships/slide" Target="slides/slide61.xml"/><Relationship Id="rId64" Type="http://schemas.openxmlformats.org/officeDocument/2006/relationships/slide" Target="slides/slide62.xml"/><Relationship Id="rId65" Type="http://schemas.openxmlformats.org/officeDocument/2006/relationships/slide" Target="slides/slide63.xml"/><Relationship Id="rId66" Type="http://schemas.openxmlformats.org/officeDocument/2006/relationships/slide" Target="slides/slide64.xml"/><Relationship Id="rId67" Type="http://schemas.openxmlformats.org/officeDocument/2006/relationships/slide" Target="slides/slide65.xml"/><Relationship Id="rId68" Type="http://schemas.openxmlformats.org/officeDocument/2006/relationships/slide" Target="slides/slide66.xml"/><Relationship Id="rId69" Type="http://schemas.openxmlformats.org/officeDocument/2006/relationships/slide" Target="slides/slide67.xml"/><Relationship Id="rId100" Type="http://schemas.openxmlformats.org/officeDocument/2006/relationships/viewProps" Target="viewProps.xml"/><Relationship Id="rId80" Type="http://schemas.openxmlformats.org/officeDocument/2006/relationships/slide" Target="slides/slide78.xml"/><Relationship Id="rId81" Type="http://schemas.openxmlformats.org/officeDocument/2006/relationships/slide" Target="slides/slide79.xml"/><Relationship Id="rId82" Type="http://schemas.openxmlformats.org/officeDocument/2006/relationships/slide" Target="slides/slide80.xml"/><Relationship Id="rId83" Type="http://schemas.openxmlformats.org/officeDocument/2006/relationships/slide" Target="slides/slide81.xml"/><Relationship Id="rId84" Type="http://schemas.openxmlformats.org/officeDocument/2006/relationships/slide" Target="slides/slide82.xml"/><Relationship Id="rId85" Type="http://schemas.openxmlformats.org/officeDocument/2006/relationships/slide" Target="slides/slide83.xml"/><Relationship Id="rId86" Type="http://schemas.openxmlformats.org/officeDocument/2006/relationships/slide" Target="slides/slide84.xml"/><Relationship Id="rId87" Type="http://schemas.openxmlformats.org/officeDocument/2006/relationships/slide" Target="slides/slide85.xml"/><Relationship Id="rId88" Type="http://schemas.openxmlformats.org/officeDocument/2006/relationships/slide" Target="slides/slide86.xml"/><Relationship Id="rId89" Type="http://schemas.openxmlformats.org/officeDocument/2006/relationships/slide" Target="slides/slide8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F577A5-62A0-4108-884A-C13B199EDD93}" type="datetimeFigureOut">
              <a:rPr lang="en-US" smtClean="0"/>
              <a:pPr/>
              <a:t>4/5/13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18F838-240E-48EE-8A2C-1039C1FC91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55203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6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6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6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6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4.xml"/></Relationships>
</file>

<file path=ppt/notesSlides/_rels/notesSlide6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5.xml"/></Relationships>
</file>

<file path=ppt/notesSlides/_rels/notesSlide6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6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7.xml"/></Relationships>
</file>

<file path=ppt/notesSlides/_rels/notesSlide6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8.xml"/></Relationships>
</file>

<file path=ppt/notesSlides/_rels/notesSlide6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0.xml"/></Relationships>
</file>

<file path=ppt/notesSlides/_rels/notesSlide7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1.xml"/></Relationships>
</file>

<file path=ppt/notesSlides/_rels/notesSlide7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2.xml"/></Relationships>
</file>

<file path=ppt/notesSlides/_rels/notesSlide7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3.xml"/></Relationships>
</file>

<file path=ppt/notesSlides/_rels/notesSlide7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4.xml"/></Relationships>
</file>

<file path=ppt/notesSlides/_rels/notesSlide7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5.xml"/></Relationships>
</file>

<file path=ppt/notesSlides/_rels/notesSlide7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6.xml"/></Relationships>
</file>

<file path=ppt/notesSlides/_rels/notesSlide7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7.xml"/></Relationships>
</file>

<file path=ppt/notesSlides/_rels/notesSlide7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8.xml"/></Relationships>
</file>

<file path=ppt/notesSlides/_rels/notesSlide7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0.xml"/></Relationships>
</file>

<file path=ppt/notesSlides/_rels/notesSlide8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1.xml"/></Relationships>
</file>

<file path=ppt/notesSlides/_rels/notesSlide8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2.xml"/></Relationships>
</file>

<file path=ppt/notesSlides/_rels/notesSlide8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3.xml"/></Relationships>
</file>

<file path=ppt/notesSlides/_rels/notesSlide8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4.xml"/></Relationships>
</file>

<file path=ppt/notesSlides/_rels/notesSlide8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5.xml"/></Relationships>
</file>

<file path=ppt/notesSlides/_rels/notesSlide8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6.xml"/></Relationships>
</file>

<file path=ppt/notesSlides/_rels/notesSlide8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7.xml"/></Relationships>
</file>

<file path=ppt/notesSlides/_rels/notesSlide8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8.xml"/></Relationships>
</file>

<file path=ppt/notesSlides/_rels/notesSlide8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0.xml"/></Relationships>
</file>

<file path=ppt/notesSlides/_rels/notesSlide9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1.xml"/></Relationships>
</file>

<file path=ppt/notesSlides/_rels/notesSlide9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2.xml"/></Relationships>
</file>

<file path=ppt/notesSlides/_rels/notesSlide9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3.xml"/></Relationships>
</file>

<file path=ppt/notesSlides/_rels/notesSlide9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4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512380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735864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510152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377070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160032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686747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738563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28255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750356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188331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767396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01376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905384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164063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761361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381967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68421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68421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620495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68421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563340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68421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109584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423287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684211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4969804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5672170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2986002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806241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8153063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9900449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0814870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655827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794831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6558270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8651804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356225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3562257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3562257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3562257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9183097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4069084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5626864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948262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2478421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9237507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3856114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3856114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3856114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1606929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0474831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3039725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3039725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2860770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286077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0069724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8269677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0071776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2911911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79521216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961754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52792605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5279260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5279260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68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5279260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69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527926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68533580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70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52792605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71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52792605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72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52792605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73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52792605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35717166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75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35717166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35717166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77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35717166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78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35717166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79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127851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8386975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80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53819864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81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94169898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82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58600208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83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58600208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84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69713422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85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69713422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86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5570809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87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5570809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88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55708091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89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557080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48573785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90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55708091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91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55708091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92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12807159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93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16651897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8F838-240E-48EE-8A2C-1039C1FC91FA}" type="slidenum">
              <a:rPr lang="en-US" smtClean="0"/>
              <a:pPr/>
              <a:t>94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90133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8D640-C572-4DC5-90CC-5390557E8A39}" type="datetimeFigureOut">
              <a:rPr lang="en-US" smtClean="0"/>
              <a:pPr/>
              <a:t>4/5/13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3AB7D-BD3B-4375-8EFE-583F691EBF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41255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8D640-C572-4DC5-90CC-5390557E8A39}" type="datetimeFigureOut">
              <a:rPr lang="en-US" smtClean="0"/>
              <a:pPr/>
              <a:t>4/5/13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3AB7D-BD3B-4375-8EFE-583F691EBF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82435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8D640-C572-4DC5-90CC-5390557E8A39}" type="datetimeFigureOut">
              <a:rPr lang="en-US" smtClean="0"/>
              <a:pPr/>
              <a:t>4/5/13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3AB7D-BD3B-4375-8EFE-583F691EBF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82021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66750"/>
            <a:ext cx="8077200" cy="7810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33400" y="1504950"/>
            <a:ext cx="8077200" cy="2743200"/>
          </a:xfrm>
          <a:prstGeom prst="rect">
            <a:avLst/>
          </a:prstGeom>
        </p:spPr>
        <p:txBody>
          <a:bodyPr/>
          <a:lstStyle>
            <a:lvl1pPr indent="-274320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7521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8D640-C572-4DC5-90CC-5390557E8A39}" type="datetimeFigureOut">
              <a:rPr lang="en-US" smtClean="0"/>
              <a:pPr/>
              <a:t>4/5/13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3AB7D-BD3B-4375-8EFE-583F691EBF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38211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8D640-C572-4DC5-90CC-5390557E8A39}" type="datetimeFigureOut">
              <a:rPr lang="en-US" smtClean="0"/>
              <a:pPr/>
              <a:t>4/5/13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3AB7D-BD3B-4375-8EFE-583F691EBF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42758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8D640-C572-4DC5-90CC-5390557E8A39}" type="datetimeFigureOut">
              <a:rPr lang="en-US" smtClean="0"/>
              <a:pPr/>
              <a:t>4/5/13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3AB7D-BD3B-4375-8EFE-583F691EBF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46678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8D640-C572-4DC5-90CC-5390557E8A39}" type="datetimeFigureOut">
              <a:rPr lang="en-US" smtClean="0"/>
              <a:pPr/>
              <a:t>4/5/13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3AB7D-BD3B-4375-8EFE-583F691EBF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35003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8D640-C572-4DC5-90CC-5390557E8A39}" type="datetimeFigureOut">
              <a:rPr lang="en-US" smtClean="0"/>
              <a:pPr/>
              <a:t>4/5/13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3AB7D-BD3B-4375-8EFE-583F691EBF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7521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8D640-C572-4DC5-90CC-5390557E8A39}" type="datetimeFigureOut">
              <a:rPr lang="en-US" smtClean="0"/>
              <a:pPr/>
              <a:t>4/5/13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3AB7D-BD3B-4375-8EFE-583F691EBF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15662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8D640-C572-4DC5-90CC-5390557E8A39}" type="datetimeFigureOut">
              <a:rPr lang="en-US" smtClean="0"/>
              <a:pPr/>
              <a:t>4/5/13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3AB7D-BD3B-4375-8EFE-583F691EBF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84471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8D640-C572-4DC5-90CC-5390557E8A39}" type="datetimeFigureOut">
              <a:rPr lang="en-US" smtClean="0"/>
              <a:pPr/>
              <a:t>4/5/13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3AB7D-BD3B-4375-8EFE-583F691EBF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59324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2.xml"/><Relationship Id="rId3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38D640-C572-4DC5-90CC-5390557E8A39}" type="datetimeFigureOut">
              <a:rPr lang="en-US" smtClean="0"/>
              <a:pPr/>
              <a:t>4/5/13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3AB7D-BD3B-4375-8EFE-583F691EBF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29703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DC13_PPT_Content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+mj-lt"/>
          <a:ea typeface="ヒラギノ角ゴ Pro W3" pitchFamily="80" charset="-128"/>
          <a:cs typeface="ヒラギノ角ゴ Pro W3" pitchFamily="8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Verdana" pitchFamily="45" charset="0"/>
          <a:ea typeface="ヒラギノ角ゴ Pro W3" pitchFamily="80" charset="-128"/>
          <a:cs typeface="ヒラギノ角ゴ Pro W3" pitchFamily="8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Verdana" pitchFamily="45" charset="0"/>
          <a:ea typeface="ヒラギノ角ゴ Pro W3" pitchFamily="80" charset="-128"/>
          <a:cs typeface="ヒラギノ角ゴ Pro W3" pitchFamily="8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Verdana" pitchFamily="45" charset="0"/>
          <a:ea typeface="ヒラギノ角ゴ Pro W3" pitchFamily="80" charset="-128"/>
          <a:cs typeface="ヒラギノ角ゴ Pro W3" pitchFamily="8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Verdana" pitchFamily="45" charset="0"/>
          <a:ea typeface="ヒラギノ角ゴ Pro W3" pitchFamily="80" charset="-128"/>
          <a:cs typeface="ヒラギノ角ゴ Pro W3" pitchFamily="8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Verdana" pitchFamily="45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Verdana" pitchFamily="45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Verdana" pitchFamily="45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Verdana" pitchFamily="4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SzPct val="75000"/>
        <a:buFont typeface="Verdana" pitchFamily="34" charset="0"/>
        <a:buChar char="●"/>
        <a:defRPr sz="2800">
          <a:solidFill>
            <a:srgbClr val="000000"/>
          </a:solidFill>
          <a:latin typeface="+mn-lt"/>
          <a:ea typeface="ヒラギノ角ゴ Pro W3" pitchFamily="80" charset="-128"/>
          <a:cs typeface="ヒラギノ角ゴ Pro W3" pitchFamily="8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SzPct val="75000"/>
        <a:buFont typeface="Verdana" pitchFamily="34" charset="0"/>
        <a:buChar char="●"/>
        <a:defRPr sz="2400">
          <a:solidFill>
            <a:srgbClr val="000000"/>
          </a:solidFill>
          <a:latin typeface="+mn-lt"/>
          <a:ea typeface="ヒラギノ角ゴ Pro W3" pitchFamily="45" charset="-128"/>
          <a:cs typeface="ヒラギノ角ゴ Pro W3" charset="0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SzPct val="75000"/>
        <a:buFont typeface="Verdana" pitchFamily="34" charset="0"/>
        <a:buChar char="●"/>
        <a:defRPr sz="2000">
          <a:solidFill>
            <a:srgbClr val="000000"/>
          </a:solidFill>
          <a:latin typeface="+mn-lt"/>
          <a:ea typeface="ヒラギノ角ゴ Pro W3" pitchFamily="45" charset="-128"/>
          <a:cs typeface="ヒラギノ角ゴ Pro W3" charset="0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SzPct val="70000"/>
        <a:buFont typeface="Verdana" pitchFamily="34" charset="0"/>
        <a:buChar char="●"/>
        <a:defRPr>
          <a:solidFill>
            <a:srgbClr val="000000"/>
          </a:solidFill>
          <a:latin typeface="+mn-lt"/>
          <a:ea typeface="ヒラギノ角ゴ Pro W3" pitchFamily="45" charset="-128"/>
          <a:cs typeface="ヒラギノ角ゴ Pro W3" charset="0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SzPct val="75000"/>
        <a:buFont typeface="Verdana" pitchFamily="34" charset="0"/>
        <a:buChar char="●"/>
        <a:defRPr>
          <a:solidFill>
            <a:srgbClr val="000000"/>
          </a:solidFill>
          <a:latin typeface="+mn-lt"/>
          <a:ea typeface="ヒラギノ角ゴ Pro W3" pitchFamily="45" charset="-128"/>
          <a:cs typeface="ヒラギノ角ゴ Pro W3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2"/>
        <a:buChar char="&gt;"/>
        <a:defRPr>
          <a:solidFill>
            <a:srgbClr val="000000"/>
          </a:solidFill>
          <a:latin typeface="+mn-lt"/>
          <a:ea typeface="ヒラギノ角ゴ Pro W3" pitchFamily="45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2"/>
        <a:buChar char="&gt;"/>
        <a:defRPr>
          <a:solidFill>
            <a:srgbClr val="000000"/>
          </a:solidFill>
          <a:latin typeface="+mn-lt"/>
          <a:ea typeface="ヒラギノ角ゴ Pro W3" pitchFamily="45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2"/>
        <a:buChar char="&gt;"/>
        <a:defRPr>
          <a:solidFill>
            <a:srgbClr val="000000"/>
          </a:solidFill>
          <a:latin typeface="+mn-lt"/>
          <a:ea typeface="ヒラギノ角ゴ Pro W3" pitchFamily="45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2"/>
        <a:buChar char="&gt;"/>
        <a:defRPr>
          <a:solidFill>
            <a:srgbClr val="000000"/>
          </a:solidFill>
          <a:latin typeface="+mn-lt"/>
          <a:ea typeface="ヒラギノ角ゴ Pro W3" pitchFamily="4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4" Type="http://schemas.microsoft.com/office/2007/relationships/media" Target="file:///C:\Users\jlacroix\Documents\GDC%202013\Final\Updated\Tras%20-%20Intensity%20Variation.mp4" TargetMode="External"/><Relationship Id="rId5" Type="http://schemas.openxmlformats.org/officeDocument/2006/relationships/image" Target="../media/image19.png"/><Relationship Id="rId1" Type="http://schemas.openxmlformats.org/officeDocument/2006/relationships/video" Target="file://localhost/Users/jlacroix/Desktop/GDC%202013/Tras%20-%20Intensity%20Variation.mp4" TargetMode="External"/><Relationship Id="rId2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4" Type="http://schemas.microsoft.com/office/2007/relationships/media" Target="file:///C:\Users\jlacroix\Documents\GDC%202013\Final\Updated\Tras%20-%20Texture%20Modulation.mp4" TargetMode="External"/><Relationship Id="rId5" Type="http://schemas.openxmlformats.org/officeDocument/2006/relationships/image" Target="../media/image25.png"/><Relationship Id="rId1" Type="http://schemas.openxmlformats.org/officeDocument/2006/relationships/video" Target="file://localhost/Users/jlacroix/Desktop/GDC%202013/Tras%20-%20Texture%20Modulation.mp4" TargetMode="External"/><Relationship Id="rId2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4" Type="http://schemas.microsoft.com/office/2007/relationships/media" Target="file:///C:\Users\jlacroix\Documents\GDC%202013\Final\Updated\GDC%20Lighting%20Horizon.mp4" TargetMode="External"/><Relationship Id="rId5" Type="http://schemas.openxmlformats.org/officeDocument/2006/relationships/image" Target="../media/image39.png"/><Relationship Id="rId1" Type="http://schemas.openxmlformats.org/officeDocument/2006/relationships/video" Target="file://localhost/Users/jlacroix/Desktop/GDC%202013/GDC%20Lighting%20Horizon.mp4" TargetMode="External"/><Relationship Id="rId2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4" Type="http://schemas.openxmlformats.org/officeDocument/2006/relationships/image" Target="../media/image41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43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4" Type="http://schemas.openxmlformats.org/officeDocument/2006/relationships/image" Target="../media/image52.jpeg"/><Relationship Id="rId5" Type="http://schemas.openxmlformats.org/officeDocument/2006/relationships/image" Target="../media/image53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54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4" Type="http://schemas.microsoft.com/office/2007/relationships/media" Target="file:///C:\Users\jlacroix\Documents\GDC%202013\Final\Updated\Tras%20-%20Wet%20Lights.mp4" TargetMode="External"/><Relationship Id="rId5" Type="http://schemas.openxmlformats.org/officeDocument/2006/relationships/image" Target="../media/image55.png"/><Relationship Id="rId1" Type="http://schemas.openxmlformats.org/officeDocument/2006/relationships/video" Target="file://localhost/Users/jlacroix/Desktop/GDC%202013/Tras%20-%20Wet%20Lights.mp4" TargetMode="External"/><Relationship Id="rId2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56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57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58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59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6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4" Type="http://schemas.microsoft.com/office/2007/relationships/media" Target="file:///C:\Users\jlacroix\Documents\GDC%202013\Final\Updated\Tras%20-%20Fire%20Lights.mp4" TargetMode="External"/><Relationship Id="rId5" Type="http://schemas.openxmlformats.org/officeDocument/2006/relationships/image" Target="../media/image61.png"/><Relationship Id="rId1" Type="http://schemas.openxmlformats.org/officeDocument/2006/relationships/video" Target="file://localhost/Users/jlacroix/Desktop/GDC%202013/Tras%20-%20Fire%20Lights.mp4" TargetMode="External"/><Relationship Id="rId2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62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63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4" Type="http://schemas.openxmlformats.org/officeDocument/2006/relationships/image" Target="../media/image65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4" Type="http://schemas.openxmlformats.org/officeDocument/2006/relationships/image" Target="../media/image67.png"/><Relationship Id="rId5" Type="http://schemas.openxmlformats.org/officeDocument/2006/relationships/image" Target="../media/image68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8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9.xml"/><Relationship Id="rId3" Type="http://schemas.openxmlformats.org/officeDocument/2006/relationships/image" Target="../media/image6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0.xml"/><Relationship Id="rId3" Type="http://schemas.openxmlformats.org/officeDocument/2006/relationships/image" Target="../media/image70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2.xml"/><Relationship Id="rId3" Type="http://schemas.openxmlformats.org/officeDocument/2006/relationships/image" Target="../media/image73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3.xml"/><Relationship Id="rId3" Type="http://schemas.openxmlformats.org/officeDocument/2006/relationships/image" Target="../media/image74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5.xml"/><Relationship Id="rId3" Type="http://schemas.openxmlformats.org/officeDocument/2006/relationships/image" Target="../media/image77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6.xml"/><Relationship Id="rId3" Type="http://schemas.openxmlformats.org/officeDocument/2006/relationships/image" Target="../media/image78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4" Type="http://schemas.openxmlformats.org/officeDocument/2006/relationships/image" Target="../media/image82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8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0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3.xml"/><Relationship Id="rId3" Type="http://schemas.openxmlformats.org/officeDocument/2006/relationships/image" Target="../media/image83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4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5.xml"/><Relationship Id="rId3" Type="http://schemas.openxmlformats.org/officeDocument/2006/relationships/image" Target="../media/image84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6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7.xml"/><Relationship Id="rId3" Type="http://schemas.openxmlformats.org/officeDocument/2006/relationships/image" Target="../media/image85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8.xml"/><Relationship Id="rId3" Type="http://schemas.openxmlformats.org/officeDocument/2006/relationships/image" Target="../media/image86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0.xml"/><Relationship Id="rId3" Type="http://schemas.openxmlformats.org/officeDocument/2006/relationships/image" Target="../media/image87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1.xml"/><Relationship Id="rId3" Type="http://schemas.openxmlformats.org/officeDocument/2006/relationships/image" Target="../media/image88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3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4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333750"/>
            <a:ext cx="4191000" cy="838200"/>
          </a:xfrm>
        </p:spPr>
        <p:txBody>
          <a:bodyPr>
            <a:noAutofit/>
          </a:bodyPr>
          <a:lstStyle/>
          <a:p>
            <a:pPr algn="l"/>
            <a:r>
              <a:rPr lang="en-US" sz="1600" dirty="0" smtClean="0">
                <a:latin typeface="DIN-BlackAlternate" pitchFamily="18" charset="0"/>
              </a:rPr>
              <a:t>Casting a New Light on a Familiar Face:</a:t>
            </a:r>
            <a:br>
              <a:rPr lang="en-US" sz="1600" dirty="0" smtClean="0">
                <a:latin typeface="DIN-BlackAlternate" pitchFamily="18" charset="0"/>
              </a:rPr>
            </a:br>
            <a:r>
              <a:rPr lang="en-US" sz="1600" dirty="0" smtClean="0">
                <a:latin typeface="DIN-BlackAlternate" pitchFamily="18" charset="0"/>
              </a:rPr>
              <a:t>Light-Based Rendering in Tomb Raider</a:t>
            </a:r>
            <a:endParaRPr lang="en-US" sz="1600" dirty="0">
              <a:latin typeface="DIN-BlackAlternate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664" y="4290870"/>
            <a:ext cx="441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DIN-BoldAlternate" pitchFamily="18" charset="0"/>
              </a:rPr>
              <a:t>Jason Lacroix</a:t>
            </a:r>
          </a:p>
          <a:p>
            <a:r>
              <a:rPr lang="en-US" sz="1200" dirty="0" smtClean="0">
                <a:latin typeface="DIN-BoldAlternate" pitchFamily="18" charset="0"/>
              </a:rPr>
              <a:t>Senior Rendering Engineer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2064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The Crystal Lighting System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04950"/>
            <a:ext cx="8077200" cy="3505200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Light complexities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Universal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Fill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Dark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Player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+FX-based </a:t>
            </a:r>
            <a:r>
              <a:rPr lang="en-US" sz="2000" dirty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lights (later</a:t>
            </a:r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)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Light types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Point (Omni) Spot &amp; Directional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Capsule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Wedge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Box</a:t>
            </a:r>
          </a:p>
          <a:p>
            <a:endParaRPr lang="en-US" sz="20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8436" y="1317582"/>
            <a:ext cx="1066800" cy="1007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9801" y="1329012"/>
            <a:ext cx="1066799" cy="1007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329012"/>
            <a:ext cx="1066799" cy="1007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405627"/>
            <a:ext cx="2133600" cy="1061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405627"/>
            <a:ext cx="2133600" cy="1049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562350"/>
            <a:ext cx="1371600" cy="1363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787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Light Stages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Many stages can be combined together for final light output</a:t>
            </a:r>
          </a:p>
          <a:p>
            <a:pPr lvl="1"/>
            <a:r>
              <a:rPr lang="en-US" sz="18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Light intensity variation</a:t>
            </a:r>
          </a:p>
          <a:p>
            <a:pPr lvl="1"/>
            <a:r>
              <a:rPr lang="en-US" sz="18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Attenuation curve application</a:t>
            </a:r>
          </a:p>
          <a:p>
            <a:pPr lvl="1"/>
            <a:r>
              <a:rPr lang="en-US" sz="18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Shadowing</a:t>
            </a:r>
          </a:p>
          <a:p>
            <a:pPr lvl="1"/>
            <a:r>
              <a:rPr lang="en-US" sz="18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Texture projection modulation</a:t>
            </a:r>
          </a:p>
          <a:p>
            <a:pPr lvl="1"/>
            <a:endParaRPr lang="en-US" sz="16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6897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Intensity Variation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Art driven intensity curves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Multiplies with light’s intensity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Can start at a random offset (avoids repetitive patterns among lights)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Curves can be played back over any length of time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Intuitive UI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479047"/>
            <a:ext cx="2514600" cy="845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260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Intensity Variation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pic>
        <p:nvPicPr>
          <p:cNvPr id="6" name="Tras - Intensity Variation.mp4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3756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5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Attenuation Curves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04950"/>
            <a:ext cx="5968603" cy="2743200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Art driven attenuation curves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Same curve editing UI as intensity variation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Attenuation data is combined on the CPU and dumped into a texture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Attenuation curve along the U axis, different lights packed in along the V axis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Results can modulate standard attenuation calculations (linear/exponential falloff)</a:t>
            </a:r>
          </a:p>
          <a:p>
            <a:pPr lvl="1"/>
            <a:endParaRPr lang="en-US" sz="20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2003" y="2495550"/>
            <a:ext cx="24384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own Arrow 7"/>
          <p:cNvSpPr/>
          <p:nvPr/>
        </p:nvSpPr>
        <p:spPr>
          <a:xfrm>
            <a:off x="7620000" y="1809750"/>
            <a:ext cx="762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853" y="971551"/>
            <a:ext cx="2546747" cy="691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0703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Attenuation Curves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Result</a:t>
            </a:r>
          </a:p>
          <a:p>
            <a:endParaRPr lang="en-US" sz="2400" dirty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  <a:p>
            <a:endParaRPr lang="en-US" sz="24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  <a:p>
            <a:pPr lvl="1"/>
            <a:endParaRPr lang="en-US" sz="20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-19050"/>
            <a:ext cx="9144001" cy="516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9367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Shadowing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04950"/>
            <a:ext cx="5029200" cy="3352800"/>
          </a:xfrm>
        </p:spPr>
        <p:txBody>
          <a:bodyPr>
            <a:normAutofit fontScale="85000" lnSpcReduction="20000"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Support standard shadow map projection on spot lights and Parallel Split Shadow Maps on directional lights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Have support for Point shadow maps, but disabled due to cost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Faked in a few places with wide angle spots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No shadows for advanced light types (wedge, capsule, box)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Try to combine all maps into one very large texture and use offsets for proper lookup</a:t>
            </a:r>
          </a:p>
          <a:p>
            <a:endParaRPr lang="en-US" sz="24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276350"/>
            <a:ext cx="3500438" cy="280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3689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Texture Projection Modulation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Modulate light with a texture projection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Support for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Scaling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Rotation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Scrolling (vertical &amp; horizontal)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7825" y="2133600"/>
            <a:ext cx="3305175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8841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Texture Modulation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pic>
        <p:nvPicPr>
          <p:cNvPr id="5" name="Tras - Texture Modulation.mp4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2761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Light Complexities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04950"/>
            <a:ext cx="8077200" cy="3429000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Universal lights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Combination deferred/forward light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Used when light must affect everything in the scene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Only point, spot, and directional lights can be universal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Fill lights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Deferred only lights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Spec is off by default (much cheaper </a:t>
            </a:r>
            <a:r>
              <a:rPr lang="en-US" sz="2000" dirty="0" err="1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shader</a:t>
            </a:r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)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Much cheaper on the CPU as they are flushed from the pipeline after render is scheduled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Supports all light types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7949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Talking Points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Where we started</a:t>
            </a:r>
          </a:p>
          <a:p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Making the case for deferred lighting</a:t>
            </a:r>
          </a:p>
          <a:p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The Crystal Dynamics lighting system</a:t>
            </a:r>
          </a:p>
          <a:p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Other lighting contributors</a:t>
            </a:r>
          </a:p>
          <a:p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Light-based FX rendering</a:t>
            </a:r>
          </a:p>
          <a:p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Optimizations</a:t>
            </a:r>
          </a:p>
          <a:p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DX 11 enhancements</a:t>
            </a:r>
          </a:p>
          <a:p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Looking forward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6495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Light Complexities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Player lights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Beauty light for the player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Takes all player lights and combines them into one averaged light color and light direction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Computed on the CPU and applied during our composite pass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3035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Light Complexities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AO Dark Lights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Add to the scene ambient occlusion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Allows artists to shape the falloff of lighting even more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Used primarily for lighting corners, under hangs and such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Calculated like any other light, but end result removes lighting from scene rather than adding to it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4766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51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2585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1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6039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Light Types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Point (Omni)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Spot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Directional</a:t>
            </a:r>
            <a:endParaRPr lang="en-US" sz="2000" dirty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  <a:p>
            <a:endParaRPr lang="en-US" sz="24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3719" y="1305474"/>
            <a:ext cx="1743681" cy="1647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38319" y="1317582"/>
            <a:ext cx="1743681" cy="1647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2919" y="3134274"/>
            <a:ext cx="1743681" cy="1647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6716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473" y="285750"/>
            <a:ext cx="3443527" cy="25740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673" y="293905"/>
            <a:ext cx="3443527" cy="2582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647950"/>
            <a:ext cx="3138591" cy="23529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415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Light Types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04950"/>
            <a:ext cx="4626977" cy="33528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Capsule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Omni-directional light with a line segment as the source instead of a single point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Project position of pixel onto capsule line segment to determine closest position along capsule to use for light position in N dot L</a:t>
            </a:r>
          </a:p>
          <a:p>
            <a:pPr lvl="1"/>
            <a:endParaRPr lang="en-US" sz="20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  <a:p>
            <a:pPr lvl="1"/>
            <a:endParaRPr lang="en-US" sz="20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  <a:p>
            <a:endParaRPr lang="en-US" sz="24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  <a:p>
            <a:endParaRPr lang="en-US" sz="24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5999875" y="4095750"/>
            <a:ext cx="224344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7142875" y="3486150"/>
            <a:ext cx="7620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rot="20184428">
            <a:off x="5958413" y="3775308"/>
            <a:ext cx="1210947" cy="45719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5" idx="4"/>
          </p:cNvCxnSpPr>
          <p:nvPr/>
        </p:nvCxnSpPr>
        <p:spPr>
          <a:xfrm>
            <a:off x="7180975" y="3562350"/>
            <a:ext cx="0" cy="49909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75355" y="1547549"/>
            <a:ext cx="3311445" cy="164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761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-19050"/>
            <a:ext cx="6889156" cy="516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5045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Light Types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04950"/>
            <a:ext cx="4800600" cy="3402952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Wedge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Capsule light with spotlight angular falloff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Use the same line projection to map light position for N dot L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Great for darkening corners (when using dark lights)</a:t>
            </a:r>
          </a:p>
          <a:p>
            <a:pPr lvl="1"/>
            <a:endParaRPr lang="en-US" sz="20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  <a:p>
            <a:pPr lvl="1"/>
            <a:endParaRPr lang="en-US" sz="20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  <a:p>
            <a:endParaRPr lang="en-US" sz="24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  <a:p>
            <a:endParaRPr lang="en-US" sz="24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1555" y="1323549"/>
            <a:ext cx="3311445" cy="1629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555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3237" cy="5129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1589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Where We Started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Tomb Raider: Underworld (November 2008)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Forward lighting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Heavy use of light maps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5410200" y="2263685"/>
            <a:ext cx="1674749" cy="23654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3165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324100"/>
            <a:ext cx="4343400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Light Types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81150"/>
            <a:ext cx="8077200" cy="2743200"/>
          </a:xfrm>
        </p:spPr>
        <p:txBody>
          <a:bodyPr>
            <a:normAutofit fontScale="92500" lnSpcReduction="20000"/>
          </a:bodyPr>
          <a:lstStyle/>
          <a:p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Box</a:t>
            </a:r>
          </a:p>
          <a:p>
            <a:pPr lvl="1"/>
            <a:r>
              <a:rPr lang="en-US" sz="17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Omni-directional light that falls off along each axis independently</a:t>
            </a:r>
          </a:p>
          <a:p>
            <a:pPr lvl="1"/>
            <a:r>
              <a:rPr lang="en-US" sz="16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Light attenuation texture lookup</a:t>
            </a:r>
          </a:p>
          <a:p>
            <a:pPr marL="457200" lvl="1" indent="0">
              <a:buNone/>
            </a:pPr>
            <a:endParaRPr lang="en-US" sz="20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  <a:p>
            <a:pPr marL="457200" lvl="1" indent="0">
              <a:buNone/>
            </a:pPr>
            <a:endParaRPr lang="en-US" sz="20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  <a:p>
            <a:pPr lvl="4"/>
            <a:endParaRPr lang="en-US" sz="12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  <a:p>
            <a:pPr marL="457200" lvl="1" indent="0">
              <a:buNone/>
            </a:pPr>
            <a:endParaRPr lang="en-US" sz="20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  <a:p>
            <a:pPr marL="0" indent="0">
              <a:buNone/>
            </a:pPr>
            <a:endParaRPr lang="en-US" sz="16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1600" dirty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 </a:t>
            </a:r>
            <a:r>
              <a:rPr lang="en-US" sz="16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              </a:t>
            </a:r>
            <a:r>
              <a:rPr lang="en-US" sz="1600" dirty="0" err="1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BoxInnerDist</a:t>
            </a:r>
            <a:r>
              <a:rPr lang="en-US" sz="16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 is the inner plane distances</a:t>
            </a:r>
          </a:p>
          <a:p>
            <a:pPr marL="0" indent="0">
              <a:buNone/>
            </a:pPr>
            <a:r>
              <a:rPr lang="en-US" sz="16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               </a:t>
            </a:r>
            <a:r>
              <a:rPr lang="en-US" sz="1600" dirty="0" err="1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BoxInvRange</a:t>
            </a:r>
            <a:r>
              <a:rPr lang="en-US" sz="16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 is one over outer planes minus inner planes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6946" y="2334159"/>
            <a:ext cx="2462254" cy="2447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53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7620"/>
            <a:ext cx="6843711" cy="5134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1400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Crystal Dynamics Lighting System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All live editable from Horizon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See slides from Jason Yao’s talk for more information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Horizon and Beyond: A Look Into Tomb Raider’s Tools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Video</a:t>
            </a:r>
          </a:p>
        </p:txBody>
      </p:sp>
      <p:pic>
        <p:nvPicPr>
          <p:cNvPr id="5" name="GDC Lighting Horizon.mp4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95600" y="2800350"/>
            <a:ext cx="3429000" cy="2142712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68646739"/>
      </p:ext>
    </p:extLst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Other Lighting Contributors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Support for 2 ambient lighting methods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Top/Bottom hemispherical ambient</a:t>
            </a:r>
          </a:p>
          <a:p>
            <a:pPr lvl="2"/>
            <a:r>
              <a:rPr lang="en-US" sz="16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Bottom is auto-generated as half top if unspecified</a:t>
            </a:r>
          </a:p>
          <a:p>
            <a:pPr lvl="2"/>
            <a:r>
              <a:rPr lang="en-US" sz="16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Simple dot product with vertical normal component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Spherical harmonic ambient cube maps</a:t>
            </a:r>
          </a:p>
          <a:p>
            <a:pPr lvl="2"/>
            <a:r>
              <a:rPr lang="en-US" sz="16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Generated from locators placed in the world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Screen Space Ambient Occlusion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Developed our own SSAO technique over time</a:t>
            </a:r>
          </a:p>
        </p:txBody>
      </p:sp>
      <p:pic>
        <p:nvPicPr>
          <p:cNvPr id="1026" name="Picture 2" descr="http://digitalerr0r.files.wordpress.com/2009/05/bb715fd448527a56ab236718338bb5f6.jpg?w=3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352550"/>
            <a:ext cx="1485900" cy="1480948"/>
          </a:xfrm>
          <a:prstGeom prst="rect">
            <a:avLst/>
          </a:prstGeom>
          <a:noFill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1576" y="2905824"/>
            <a:ext cx="1570024" cy="210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453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SSAO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04950"/>
            <a:ext cx="6477000" cy="3048000"/>
          </a:xfrm>
        </p:spPr>
        <p:txBody>
          <a:bodyPr>
            <a:normAutofit fontScale="85000" lnSpcReduction="10000"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Original implementation was based on [</a:t>
            </a:r>
            <a:r>
              <a:rPr lang="en-US" sz="2400" dirty="0" err="1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Filion</a:t>
            </a: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-McNaughton 08]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Use a texture of random reflection planes to generate 4 normal lookup vectors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Use normal vectors to compute location to sample depth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Lookup depth and compare to center sample depth</a:t>
            </a:r>
            <a:endParaRPr lang="en-US" sz="2000" dirty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Instead of using this result as SSAO, we process the results further and use a bent normal approach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800" y="1962150"/>
            <a:ext cx="1625600" cy="1625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2174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SSAO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Scale AO depth difference at each sample from 0-1, and normalize to get a 4 component weight</a:t>
            </a:r>
          </a:p>
          <a:p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Weights represent how much each sample contributes to AO</a:t>
            </a:r>
          </a:p>
          <a:p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Store blended normal by performing a weighted average of the reflection normal vectors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3276600" y="3257550"/>
            <a:ext cx="3406313" cy="1447800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6321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SSAO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2615" y="142875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1486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SSAO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352550"/>
            <a:ext cx="8077200" cy="27432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Apply a 9-tap weighted blur horizontally, then vertically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Weights calculated with comparison to between depth and </a:t>
            </a:r>
            <a:r>
              <a:rPr lang="en-US" sz="2000" dirty="0" err="1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normals</a:t>
            </a:r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 surrounding pixel</a:t>
            </a:r>
          </a:p>
          <a:p>
            <a:endParaRPr lang="en-US" sz="2400" dirty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  <a:p>
            <a:pPr lvl="1"/>
            <a:endParaRPr lang="en-US" sz="20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55036"/>
            <a:ext cx="4495800" cy="252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2720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SSAO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When applying SSAO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Calculate bi-lateral up sampling weights from normal and depth buffers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Take 4 samples from blurred SSAO buffer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Combine them into a weighted blurred normal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Dot product with original hi-res normal at sample location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Result is an occlusion multiplier that is applied to the frame lighting</a:t>
            </a:r>
          </a:p>
          <a:p>
            <a:pPr lvl="1"/>
            <a:endParaRPr lang="en-US" sz="20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2544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SSAO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 lvl="1"/>
            <a:endParaRPr lang="en-US" sz="2000" dirty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  <a:p>
            <a:pPr lvl="1"/>
            <a:endParaRPr lang="en-US" sz="2000" dirty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333498"/>
            <a:ext cx="6400800" cy="3600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4214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66750"/>
            <a:ext cx="8534400" cy="781050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Light Map Problems With Regards to </a:t>
            </a:r>
            <a:r>
              <a:rPr lang="en-US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TR 2013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04950"/>
            <a:ext cx="4724400" cy="34290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Moved to a modular workflow in Horizon</a:t>
            </a:r>
          </a:p>
          <a:p>
            <a:pPr lvl="1"/>
            <a:r>
              <a:rPr lang="en-US" sz="1400" dirty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Limited team size</a:t>
            </a:r>
          </a:p>
          <a:p>
            <a:pPr lvl="1"/>
            <a:r>
              <a:rPr lang="en-US" sz="1400" dirty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Rapid iteration</a:t>
            </a:r>
          </a:p>
          <a:p>
            <a:pPr lvl="1"/>
            <a:r>
              <a:rPr lang="en-US" sz="1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Emphasis on re-use as much as possible</a:t>
            </a:r>
          </a:p>
          <a:p>
            <a:r>
              <a:rPr lang="en-US" sz="18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High amount of destructibility in the world</a:t>
            </a:r>
          </a:p>
          <a:p>
            <a:r>
              <a:rPr lang="en-US" sz="18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Limited space in memory, and on disc</a:t>
            </a:r>
          </a:p>
          <a:p>
            <a:pPr lvl="1"/>
            <a:r>
              <a:rPr lang="en-US" sz="1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Materials already very complex</a:t>
            </a:r>
          </a:p>
          <a:p>
            <a:pPr lvl="1"/>
            <a:r>
              <a:rPr lang="en-US" sz="1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Can’t afford another set of textures for light maps</a:t>
            </a:r>
          </a:p>
          <a:p>
            <a:endParaRPr lang="en-US" sz="18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512643"/>
            <a:ext cx="1828800" cy="29339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672736"/>
            <a:ext cx="3111448" cy="28879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817443"/>
            <a:ext cx="3406415" cy="31165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6099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SSAO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9267" y="1352550"/>
            <a:ext cx="6366933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7285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Light-Based FX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Had this great set of tools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Had new problems to solve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Applying environmental effects en masse without having to change materials (modularity issues)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At the time, needed to apply wetness to materials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Eventually, we were asked to make entire levels burn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Leveraged the existing system and created Wet lights and Fire lights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8699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Wet Lights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Modifies scene specular to make it look like water is cascading down surfaces or pooling on the ground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Effect is composed of 2 overlapping lights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Dark light (automatically created), mimicking the darkening present on wet surfaces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Wet light, modifies specular to give it a sheen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7962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771" y="0"/>
            <a:ext cx="9146771" cy="5145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8305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7195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6502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Wet Lights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Dark light component is applied with other dark lights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Wet light is applied after lighting has been computed and composited into the scene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Uses world space normal and position (calculated from depth and normal buffer) to do tri-planar mapping</a:t>
            </a:r>
          </a:p>
          <a:p>
            <a:endParaRPr lang="en-US" sz="24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9813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Wet Lights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04950"/>
            <a:ext cx="5867400" cy="3429000"/>
          </a:xfrm>
        </p:spPr>
        <p:txBody>
          <a:bodyPr>
            <a:normAutofit fontScale="92500"/>
          </a:bodyPr>
          <a:lstStyle/>
          <a:p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Lookup into side and bottom normal maps that are provided by artist on a per-level basis</a:t>
            </a:r>
          </a:p>
          <a:p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Bottom lookup combines pooling and splashing normal maps</a:t>
            </a:r>
          </a:p>
          <a:p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Normal maps are tiled and animated according to level settings and world position computed</a:t>
            </a:r>
          </a:p>
          <a:p>
            <a:pPr lvl="1"/>
            <a:r>
              <a:rPr lang="en-US" sz="17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Allows us to have faster water cascades and stronger splashes of rain</a:t>
            </a:r>
          </a:p>
          <a:p>
            <a:r>
              <a:rPr lang="en-US" sz="22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Clamp the negative y sample to zero to not get an effect on the underside of geometry</a:t>
            </a:r>
          </a:p>
          <a:p>
            <a:endParaRPr lang="en-US" sz="24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0800" y="742950"/>
            <a:ext cx="1560513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600" y="2114550"/>
            <a:ext cx="1560513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6400799" y="3333750"/>
            <a:ext cx="1560513" cy="1560513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4717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sz="quarter" idx="10"/>
          </p:nvPr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2286000" y="1428750"/>
            <a:ext cx="3951015" cy="356924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Wet Lights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752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Wet Lights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The computed wet normal is then blended with the original sampled normal according to strength setting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Resulting normal is used to perform an environment map lookup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Lookup optionally blends in lighting from light buffer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Take luminance of the resulting color for bloom control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Output is blended additively with scene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9020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First Pass Deferred Lighting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Brought in from Deus Ex 3</a:t>
            </a:r>
          </a:p>
          <a:p>
            <a:pPr lvl="1"/>
            <a:r>
              <a:rPr lang="en-US" sz="18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Built on same foundations as Tomb Raider: Underworld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Was cumbersome to use</a:t>
            </a:r>
          </a:p>
          <a:p>
            <a:pPr lvl="1"/>
            <a:r>
              <a:rPr lang="en-US" sz="18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Had a separate workflow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Art team wasn’t really on board</a:t>
            </a:r>
          </a:p>
          <a:p>
            <a:pPr lvl="1"/>
            <a:r>
              <a:rPr lang="en-US" sz="18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Did not want to give up light maps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4044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Wet Lights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Results</a:t>
            </a:r>
          </a:p>
        </p:txBody>
      </p:sp>
      <p:pic>
        <p:nvPicPr>
          <p:cNvPr id="4" name="Tras - Wet Lights.mp4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2163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Fire Lights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04950"/>
            <a:ext cx="6781800" cy="35052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Need arose to make large scale set pieces burn</a:t>
            </a:r>
            <a:endParaRPr lang="en-US" dirty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Without making art have to re-author a ton of materials (limited time, modularity)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4228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6479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5018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Fire Lights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Fire lights authored just like other lights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Supports a subset of lighting stages (all but intensity variation)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Renders into a separate buffer</a:t>
            </a:r>
          </a:p>
          <a:p>
            <a:endParaRPr lang="en-US" sz="2400" dirty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  <a:p>
            <a:endParaRPr lang="en-US" sz="24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Flame/Char scale specified per light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Fire mask is the result of lighting attenuation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Burn speed controls how fast the burn comes in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990600" y="2495550"/>
            <a:ext cx="5943600" cy="5298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 prst="slope"/>
            <a:contourClr>
              <a:srgbClr val="C0C0C0"/>
            </a:contourClr>
          </a:sp3d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3950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Fire Lights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The fire effect itself is applied during the composite pass</a:t>
            </a:r>
          </a:p>
          <a:p>
            <a:r>
              <a:rPr lang="en-US" sz="2400" dirty="0" err="1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Shader</a:t>
            </a: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 is a little long (and expensive)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Requires a lot of texture samples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8140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790950"/>
            <a:ext cx="9144000" cy="6096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Fire Lights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352550"/>
            <a:ext cx="8077200" cy="274320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DIN-MediumAlternate" pitchFamily="18" charset="0"/>
              </a:rPr>
              <a:t>// A - Info Lookup</a:t>
            </a:r>
            <a:endParaRPr lang="en-US" sz="3600" dirty="0" smtClean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3600" dirty="0" smtClean="0">
                <a:solidFill>
                  <a:srgbClr val="0070C0"/>
                </a:solidFill>
                <a:latin typeface="DIN-MediumAlternate" pitchFamily="18" charset="0"/>
              </a:rPr>
              <a:t>float3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DIN-MediumAlternate" pitchFamily="18" charset="0"/>
              </a:rPr>
              <a:t>finalEmissive</a:t>
            </a: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 = </a:t>
            </a:r>
            <a:r>
              <a:rPr lang="en-US" sz="3600" dirty="0">
                <a:solidFill>
                  <a:srgbClr val="0070C0"/>
                </a:solidFill>
                <a:latin typeface="DIN-MediumAlternate" pitchFamily="18" charset="0"/>
              </a:rPr>
              <a:t>float3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( 0</a:t>
            </a: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, 0, 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0 );</a:t>
            </a:r>
            <a:endParaRPr lang="en-US" sz="36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3600" dirty="0" smtClean="0">
                <a:solidFill>
                  <a:srgbClr val="0070C0"/>
                </a:solidFill>
                <a:latin typeface="DIN-MediumAlternate" pitchFamily="18" charset="0"/>
              </a:rPr>
              <a:t>float4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DIN-MediumAlternate" pitchFamily="18" charset="0"/>
              </a:rPr>
              <a:t>scorchColor</a:t>
            </a: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3600" dirty="0">
                <a:solidFill>
                  <a:srgbClr val="0070C0"/>
                </a:solidFill>
                <a:latin typeface="DIN-MediumAlternate" pitchFamily="18" charset="0"/>
              </a:rPr>
              <a:t>= float4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( 0</a:t>
            </a: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, 0, 0, 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1 );</a:t>
            </a:r>
            <a:endParaRPr lang="en-US" sz="36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3600" dirty="0" smtClean="0">
                <a:solidFill>
                  <a:srgbClr val="0070C0"/>
                </a:solidFill>
                <a:latin typeface="DIN-MediumAlternate" pitchFamily="18" charset="0"/>
              </a:rPr>
              <a:t>float4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DIN-MediumAlternate" pitchFamily="18" charset="0"/>
              </a:rPr>
              <a:t>fireTex</a:t>
            </a: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 = </a:t>
            </a:r>
            <a:r>
              <a:rPr lang="en-US" sz="3600" dirty="0">
                <a:solidFill>
                  <a:srgbClr val="0070C0"/>
                </a:solidFill>
                <a:latin typeface="DIN-MediumAlternate" pitchFamily="18" charset="0"/>
              </a:rPr>
              <a:t>tex2D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FireTexture</a:t>
            </a: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PixelTexCoord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);</a:t>
            </a:r>
            <a:endParaRPr lang="en-US" sz="36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  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rgbClr val="0070C0"/>
                </a:solidFill>
                <a:latin typeface="DIN-MediumAlternate" pitchFamily="18" charset="0"/>
              </a:rPr>
              <a:t>float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DIN-MediumAlternate" pitchFamily="18" charset="0"/>
              </a:rPr>
              <a:t>burnSpeed</a:t>
            </a: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 	= </a:t>
            </a:r>
            <a:r>
              <a:rPr lang="en-US" sz="3600" dirty="0" err="1">
                <a:solidFill>
                  <a:schemeClr val="bg1"/>
                </a:solidFill>
                <a:latin typeface="DIN-MediumAlternate" pitchFamily="18" charset="0"/>
              </a:rPr>
              <a:t>fireTex.z</a:t>
            </a: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;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rgbClr val="0070C0"/>
                </a:solidFill>
                <a:latin typeface="DIN-MediumAlternate" pitchFamily="18" charset="0"/>
              </a:rPr>
              <a:t>float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DIN-MediumAlternate" pitchFamily="18" charset="0"/>
              </a:rPr>
              <a:t>fireMask</a:t>
            </a: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 = </a:t>
            </a:r>
            <a:r>
              <a:rPr lang="en-US" sz="3600" dirty="0" err="1">
                <a:solidFill>
                  <a:schemeClr val="bg1"/>
                </a:solidFill>
                <a:latin typeface="DIN-MediumAlternate" pitchFamily="18" charset="0"/>
              </a:rPr>
              <a:t>fireTex.a</a:t>
            </a: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;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rgbClr val="0070C0"/>
                </a:solidFill>
                <a:latin typeface="DIN-MediumAlternate" pitchFamily="18" charset="0"/>
              </a:rPr>
              <a:t>float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DIN-MediumAlternate" pitchFamily="18" charset="0"/>
              </a:rPr>
              <a:t>flameBlend</a:t>
            </a: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 = </a:t>
            </a:r>
            <a:r>
              <a:rPr lang="en-US" sz="3600" dirty="0" err="1">
                <a:solidFill>
                  <a:schemeClr val="bg1"/>
                </a:solidFill>
                <a:latin typeface="DIN-MediumAlternate" pitchFamily="18" charset="0"/>
              </a:rPr>
              <a:t>fireMask</a:t>
            </a: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 * </a:t>
            </a:r>
            <a:r>
              <a:rPr lang="en-US" sz="3600" dirty="0" err="1">
                <a:solidFill>
                  <a:schemeClr val="bg1"/>
                </a:solidFill>
                <a:latin typeface="DIN-MediumAlternate" pitchFamily="18" charset="0"/>
              </a:rPr>
              <a:t>burnSpeed</a:t>
            </a: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;</a:t>
            </a:r>
          </a:p>
          <a:p>
            <a:pPr marL="0" indent="0">
              <a:buNone/>
            </a:pPr>
            <a:endParaRPr lang="en-US" sz="36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3600" dirty="0" err="1" smtClean="0">
                <a:solidFill>
                  <a:srgbClr val="0070C0"/>
                </a:solidFill>
                <a:latin typeface="DIN-MediumAlternate" pitchFamily="18" charset="0"/>
              </a:rPr>
              <a:t>bool</a:t>
            </a:r>
            <a:r>
              <a:rPr lang="en-US" sz="3600" dirty="0" smtClean="0">
                <a:solidFill>
                  <a:srgbClr val="0070C0"/>
                </a:solidFill>
                <a:latin typeface="DIN-MediumAlternate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DIN-MediumAlternate" pitchFamily="18" charset="0"/>
              </a:rPr>
              <a:t>fireOn</a:t>
            </a: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 = 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flameBlend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3600" dirty="0">
                <a:solidFill>
                  <a:schemeClr val="bg1"/>
                </a:solidFill>
                <a:latin typeface="+mj-lt"/>
              </a:rPr>
              <a:t>&gt;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0.0 );</a:t>
            </a:r>
            <a:endParaRPr lang="en-US" sz="36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endParaRPr lang="en-US" sz="36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3600" dirty="0">
                <a:solidFill>
                  <a:srgbClr val="0070C0"/>
                </a:solidFill>
                <a:latin typeface="DIN-MediumAlternate" pitchFamily="18" charset="0"/>
              </a:rPr>
              <a:t>#</a:t>
            </a:r>
            <a:r>
              <a:rPr lang="en-US" sz="3600" dirty="0" err="1">
                <a:solidFill>
                  <a:srgbClr val="0070C0"/>
                </a:solidFill>
                <a:latin typeface="DIN-MediumAlternate" pitchFamily="18" charset="0"/>
              </a:rPr>
              <a:t>ifdef</a:t>
            </a:r>
            <a:r>
              <a:rPr lang="en-US" sz="3600" dirty="0">
                <a:solidFill>
                  <a:srgbClr val="0070C0"/>
                </a:solidFill>
                <a:latin typeface="DIN-MediumAlternate" pitchFamily="18" charset="0"/>
              </a:rPr>
              <a:t> </a:t>
            </a: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Xenon</a:t>
            </a:r>
          </a:p>
          <a:p>
            <a:pPr marL="0" indent="0">
              <a:buNone/>
            </a:pP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  [</a:t>
            </a: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branch]</a:t>
            </a:r>
          </a:p>
          <a:p>
            <a:pPr marL="0" indent="0">
              <a:buNone/>
            </a:pPr>
            <a:r>
              <a:rPr lang="en-US" sz="3600" dirty="0">
                <a:solidFill>
                  <a:srgbClr val="0070C0"/>
                </a:solidFill>
                <a:latin typeface="DIN-MediumAlternate" pitchFamily="18" charset="0"/>
              </a:rPr>
              <a:t>#</a:t>
            </a:r>
            <a:r>
              <a:rPr lang="en-US" sz="3600" dirty="0" err="1">
                <a:solidFill>
                  <a:srgbClr val="0070C0"/>
                </a:solidFill>
                <a:latin typeface="DIN-MediumAlternate" pitchFamily="18" charset="0"/>
              </a:rPr>
              <a:t>endif</a:t>
            </a:r>
            <a:endParaRPr lang="en-US" sz="3600" dirty="0">
              <a:solidFill>
                <a:srgbClr val="0070C0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3600" dirty="0" smtClean="0">
                <a:solidFill>
                  <a:srgbClr val="0070C0"/>
                </a:solidFill>
                <a:latin typeface="DIN-MediumAlternate" pitchFamily="18" charset="0"/>
              </a:rPr>
              <a:t>if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(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fireOn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)</a:t>
            </a:r>
            <a:endParaRPr lang="en-US" sz="36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{</a:t>
            </a:r>
          </a:p>
          <a:p>
            <a:pPr marL="0" indent="0">
              <a:buNone/>
            </a:pP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  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DIN-MediumAlternate" pitchFamily="18" charset="0"/>
              </a:rPr>
              <a:t>// B – Roll in burn mask and flame map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3600" dirty="0" smtClean="0">
                <a:solidFill>
                  <a:srgbClr val="0070C0"/>
                </a:solidFill>
                <a:latin typeface="DIN-MediumAlternate" pitchFamily="18" charset="0"/>
              </a:rPr>
              <a:t>float2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DIN-MediumAlternate" pitchFamily="18" charset="0"/>
              </a:rPr>
              <a:t>scaleParams</a:t>
            </a: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 = </a:t>
            </a:r>
            <a:r>
              <a:rPr lang="en-US" sz="3600" dirty="0">
                <a:solidFill>
                  <a:srgbClr val="0070C0"/>
                </a:solidFill>
                <a:latin typeface="DIN-MediumAlternate" pitchFamily="18" charset="0"/>
              </a:rPr>
              <a:t>float2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fireTex.x</a:t>
            </a: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fireTex.y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)  </a:t>
            </a: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* 10000;	</a:t>
            </a:r>
          </a:p>
          <a:p>
            <a:pPr marL="0" indent="0">
              <a:buNone/>
            </a:pPr>
            <a:endParaRPr lang="en-US" sz="3600" dirty="0" smtClean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  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DIN-MediumAlternate" pitchFamily="18" charset="0"/>
              </a:rPr>
              <a:t>// 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DIN-MediumAlternate" pitchFamily="18" charset="0"/>
              </a:rPr>
              <a:t>Projection calculations for Burn Mask and Flame Map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scaleParams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= 1.f/</a:t>
            </a:r>
            <a:r>
              <a:rPr lang="en-US" sz="3600" dirty="0" err="1">
                <a:solidFill>
                  <a:schemeClr val="bg1"/>
                </a:solidFill>
                <a:latin typeface="DIN-MediumAlternate" pitchFamily="18" charset="0"/>
              </a:rPr>
              <a:t>scaleParams</a:t>
            </a: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;</a:t>
            </a:r>
          </a:p>
          <a:p>
            <a:pPr marL="0" indent="0">
              <a:buNone/>
            </a:pP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	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DIN-MediumAlternate" pitchFamily="18" charset="0"/>
              </a:rPr>
              <a:t>// 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DIN-MediumAlternate" pitchFamily="18" charset="0"/>
              </a:rPr>
              <a:t>Get the projection coordinates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3600" dirty="0" smtClean="0">
                <a:solidFill>
                  <a:srgbClr val="0070C0"/>
                </a:solidFill>
                <a:latin typeface="DIN-MediumAlternate" pitchFamily="18" charset="0"/>
              </a:rPr>
              <a:t>float3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DIN-MediumAlternate" pitchFamily="18" charset="0"/>
              </a:rPr>
              <a:t>burnMaskPos</a:t>
            </a: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 = </a:t>
            </a:r>
            <a:r>
              <a:rPr lang="en-US" sz="3600" dirty="0" err="1">
                <a:solidFill>
                  <a:schemeClr val="bg1"/>
                </a:solidFill>
                <a:latin typeface="DIN-MediumAlternate" pitchFamily="18" charset="0"/>
              </a:rPr>
              <a:t>scaleParams.y</a:t>
            </a: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 * </a:t>
            </a:r>
            <a:r>
              <a:rPr lang="en-US" sz="3600" dirty="0" err="1">
                <a:solidFill>
                  <a:schemeClr val="bg1"/>
                </a:solidFill>
                <a:latin typeface="DIN-MediumAlternate" pitchFamily="18" charset="0"/>
              </a:rPr>
              <a:t>WorldPosition</a:t>
            </a: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;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3600" dirty="0" smtClean="0">
                <a:solidFill>
                  <a:srgbClr val="0070C0"/>
                </a:solidFill>
                <a:latin typeface="DIN-MediumAlternate" pitchFamily="18" charset="0"/>
              </a:rPr>
              <a:t>float3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DIN-MediumAlternate" pitchFamily="18" charset="0"/>
              </a:rPr>
              <a:t>flameMapPos</a:t>
            </a: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 = </a:t>
            </a:r>
            <a:r>
              <a:rPr lang="en-US" sz="3600" dirty="0" err="1">
                <a:solidFill>
                  <a:schemeClr val="bg1"/>
                </a:solidFill>
                <a:latin typeface="DIN-MediumAlternate" pitchFamily="18" charset="0"/>
              </a:rPr>
              <a:t>scaleParams.x</a:t>
            </a:r>
            <a:r>
              <a:rPr lang="en-US" sz="3600" dirty="0">
                <a:solidFill>
                  <a:schemeClr val="bg1"/>
                </a:solidFill>
                <a:latin typeface="DIN-MediumAlternate" pitchFamily="18" charset="0"/>
              </a:rPr>
              <a:t> * </a:t>
            </a:r>
            <a:r>
              <a:rPr lang="en-US" sz="3600" dirty="0" err="1">
                <a:solidFill>
                  <a:schemeClr val="bg1"/>
                </a:solidFill>
                <a:latin typeface="DIN-MediumAlternate" pitchFamily="18" charset="0"/>
              </a:rPr>
              <a:t>WorldPosition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;</a:t>
            </a:r>
            <a:endParaRPr lang="en-US" sz="3600" dirty="0">
              <a:solidFill>
                <a:schemeClr val="bg1"/>
              </a:solidFill>
              <a:latin typeface="DIN-MediumAlternate" pitchFamily="18" charset="0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1670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790950"/>
            <a:ext cx="9144000" cy="6096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Fire Lights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81000" y="1352550"/>
            <a:ext cx="5257800" cy="3429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en-US" sz="2400" dirty="0" smtClean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DIN-MediumAlternate" pitchFamily="18" charset="0"/>
              </a:rPr>
              <a:t>    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DIN-MediumAlternate" pitchFamily="18" charset="0"/>
              </a:rPr>
              <a:t>// Do the lookup for the burn mask</a:t>
            </a:r>
          </a:p>
          <a:p>
            <a:pPr marL="0" indent="0">
              <a:buFont typeface="Arial" pitchFamily="34" charset="0"/>
              <a:buNone/>
            </a:pP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3600" dirty="0" smtClean="0">
                <a:solidFill>
                  <a:srgbClr val="0070C0"/>
                </a:solidFill>
                <a:latin typeface="DIN-MediumAlternate" pitchFamily="18" charset="0"/>
              </a:rPr>
              <a:t>float2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XProj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;</a:t>
            </a:r>
          </a:p>
          <a:p>
            <a:pPr marL="0" indent="0">
              <a:buFont typeface="Arial" pitchFamily="34" charset="0"/>
              <a:buNone/>
            </a:pP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3600" dirty="0" smtClean="0">
                <a:solidFill>
                  <a:srgbClr val="0070C0"/>
                </a:solidFill>
                <a:latin typeface="DIN-MediumAlternate" pitchFamily="18" charset="0"/>
              </a:rPr>
              <a:t>float2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YProj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;</a:t>
            </a:r>
          </a:p>
          <a:p>
            <a:pPr marL="0" indent="0">
              <a:buFont typeface="Arial" pitchFamily="34" charset="0"/>
              <a:buNone/>
            </a:pP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3600" dirty="0" smtClean="0">
                <a:solidFill>
                  <a:srgbClr val="0070C0"/>
                </a:solidFill>
                <a:latin typeface="DIN-MediumAlternate" pitchFamily="18" charset="0"/>
              </a:rPr>
              <a:t>float2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ZProj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;</a:t>
            </a:r>
          </a:p>
          <a:p>
            <a:pPr marL="0" indent="0">
              <a:buFont typeface="Arial" pitchFamily="34" charset="0"/>
              <a:buNone/>
            </a:pP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3600" dirty="0" smtClean="0">
                <a:solidFill>
                  <a:srgbClr val="0070C0"/>
                </a:solidFill>
                <a:latin typeface="DIN-MediumAlternate" pitchFamily="18" charset="0"/>
              </a:rPr>
              <a:t>float4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burnMaskValue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;</a:t>
            </a:r>
          </a:p>
          <a:p>
            <a:pPr marL="0" indent="0">
              <a:buFont typeface="Arial" pitchFamily="34" charset="0"/>
              <a:buNone/>
            </a:pP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ProjectionCoords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burnMaskPos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XProj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YProj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ZProj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);</a:t>
            </a:r>
          </a:p>
          <a:p>
            <a:pPr marL="0" indent="0">
              <a:buFont typeface="Arial" pitchFamily="34" charset="0"/>
              <a:buNone/>
            </a:pP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TextureTripleTap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BurnMask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XProj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YProj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ZProj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, Normal,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burnMaskValue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);</a:t>
            </a:r>
          </a:p>
          <a:p>
            <a:pPr marL="0" indent="0">
              <a:buFont typeface="Arial" pitchFamily="34" charset="0"/>
              <a:buNone/>
            </a:pP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burnMaskValue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= </a:t>
            </a:r>
            <a:r>
              <a:rPr lang="en-US" sz="3600" dirty="0" smtClean="0">
                <a:solidFill>
                  <a:srgbClr val="0070C0"/>
                </a:solidFill>
                <a:latin typeface="DIN-MediumAlternate" pitchFamily="18" charset="0"/>
              </a:rPr>
              <a:t>saturate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burnMaskValue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- ( 1.f –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burnSpeed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) );</a:t>
            </a:r>
          </a:p>
          <a:p>
            <a:pPr marL="0" indent="0">
              <a:buFont typeface="Arial" pitchFamily="34" charset="0"/>
              <a:buNone/>
            </a:pPr>
            <a:endParaRPr lang="en-US" sz="3600" dirty="0" smtClean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DIN-MediumAlternate" pitchFamily="18" charset="0"/>
              </a:rPr>
              <a:t>    // C - Calculate distortion info</a:t>
            </a:r>
          </a:p>
          <a:p>
            <a:pPr marL="0" indent="0">
              <a:buFont typeface="Arial" pitchFamily="34" charset="0"/>
              <a:buNone/>
            </a:pP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3600" dirty="0" smtClean="0">
                <a:solidFill>
                  <a:srgbClr val="0070C0"/>
                </a:solidFill>
                <a:latin typeface="DIN-MediumAlternate" pitchFamily="18" charset="0"/>
              </a:rPr>
              <a:t>float3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distortion =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cdcSampleNormalTexture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DistortionMap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HeatDistortionSpeed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, true, false );</a:t>
            </a:r>
          </a:p>
          <a:p>
            <a:pPr marL="0" indent="0">
              <a:buFont typeface="Arial" pitchFamily="34" charset="0"/>
              <a:buNone/>
            </a:pP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distortion.xy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*=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HeatDistortionScale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;</a:t>
            </a:r>
          </a:p>
          <a:p>
            <a:pPr marL="0" indent="0">
              <a:buFont typeface="Arial" pitchFamily="34" charset="0"/>
              <a:buNone/>
            </a:pP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   distortion = distortion *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burnMaskValue.y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*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fireMask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;</a:t>
            </a:r>
          </a:p>
          <a:p>
            <a:pPr marL="0" indent="0">
              <a:buFont typeface="Arial" pitchFamily="34" charset="0"/>
              <a:buNone/>
            </a:pP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	</a:t>
            </a:r>
          </a:p>
          <a:p>
            <a:pPr marL="0" indent="0">
              <a:buFont typeface="Arial" pitchFamily="34" charset="0"/>
              <a:buNone/>
            </a:pP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3600" dirty="0" smtClean="0">
                <a:solidFill>
                  <a:srgbClr val="0070C0"/>
                </a:solidFill>
                <a:latin typeface="DIN-MediumAlternate" pitchFamily="18" charset="0"/>
              </a:rPr>
              <a:t>float2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scrollOffset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=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ProjectionScroll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+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distortion.xy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;</a:t>
            </a:r>
          </a:p>
          <a:p>
            <a:pPr marL="0" indent="0">
              <a:buFont typeface="Arial" pitchFamily="34" charset="0"/>
              <a:buNone/>
            </a:pPr>
            <a:endParaRPr lang="en-US" sz="3600" dirty="0" smtClean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DIN-MediumAlternate" pitchFamily="18" charset="0"/>
              </a:rPr>
              <a:t>// D - Do the lookup for the flame map</a:t>
            </a:r>
          </a:p>
          <a:p>
            <a:pPr marL="0" indent="0">
              <a:buFont typeface="Arial" pitchFamily="34" charset="0"/>
              <a:buNone/>
            </a:pP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3600" dirty="0" smtClean="0">
                <a:solidFill>
                  <a:srgbClr val="0070C0"/>
                </a:solidFill>
                <a:latin typeface="DIN-MediumAlternate" pitchFamily="18" charset="0"/>
              </a:rPr>
              <a:t>float4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flameMapValue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;</a:t>
            </a:r>
          </a:p>
          <a:p>
            <a:pPr marL="0" indent="0">
              <a:buFont typeface="Arial" pitchFamily="34" charset="0"/>
              <a:buNone/>
            </a:pP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ProjectionCoords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flameMapPos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XProj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YProj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ZProj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);</a:t>
            </a:r>
          </a:p>
          <a:p>
            <a:pPr marL="0" indent="0">
              <a:buFont typeface="Arial" pitchFamily="34" charset="0"/>
              <a:buNone/>
            </a:pP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XProj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+=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scrollOffset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;</a:t>
            </a:r>
          </a:p>
          <a:p>
            <a:pPr marL="0" indent="0">
              <a:buFont typeface="Arial" pitchFamily="34" charset="0"/>
              <a:buNone/>
            </a:pP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YProj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+=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scrollOffset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;</a:t>
            </a:r>
          </a:p>
          <a:p>
            <a:pPr marL="0" indent="0">
              <a:buFont typeface="Arial" pitchFamily="34" charset="0"/>
              <a:buNone/>
            </a:pP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ZProj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+=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scrollOffset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;</a:t>
            </a:r>
          </a:p>
          <a:p>
            <a:pPr marL="0" indent="0">
              <a:buFont typeface="Arial" pitchFamily="34" charset="0"/>
              <a:buNone/>
            </a:pP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TextureTripleTap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FlameMap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XProj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YProj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ZProj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, Normal, </a:t>
            </a:r>
            <a:r>
              <a:rPr lang="en-US" sz="3600" dirty="0" err="1" smtClean="0">
                <a:solidFill>
                  <a:schemeClr val="bg1"/>
                </a:solidFill>
                <a:latin typeface="DIN-MediumAlternate" pitchFamily="18" charset="0"/>
              </a:rPr>
              <a:t>flameMapValue</a:t>
            </a:r>
            <a:r>
              <a:rPr lang="en-US" sz="3600" dirty="0" smtClean="0">
                <a:solidFill>
                  <a:schemeClr val="bg1"/>
                </a:solidFill>
                <a:latin typeface="DIN-MediumAlternate" pitchFamily="18" charset="0"/>
              </a:rPr>
              <a:t> );</a:t>
            </a:r>
            <a:endParaRPr lang="en-US" sz="3600" dirty="0">
              <a:solidFill>
                <a:schemeClr val="bg1"/>
              </a:solidFill>
              <a:latin typeface="DIN-MediumAlternate" pitchFamily="18" charset="0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1670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Fire Lights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44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DIN-MediumAlternate" pitchFamily="18" charset="0"/>
              </a:rPr>
              <a:t>//  E - Calculate </a:t>
            </a:r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DIN-MediumAlternate" pitchFamily="18" charset="0"/>
              </a:rPr>
              <a:t>the glowing of the flame with sin wave</a:t>
            </a:r>
          </a:p>
          <a:p>
            <a:pPr marL="0" indent="0">
              <a:buNone/>
            </a:pP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4000" dirty="0" smtClean="0">
                <a:solidFill>
                  <a:srgbClr val="0070C0"/>
                </a:solidFill>
                <a:latin typeface="DIN-MediumAlternate" pitchFamily="18" charset="0"/>
              </a:rPr>
              <a:t>float</a:t>
            </a: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4000" dirty="0">
                <a:solidFill>
                  <a:schemeClr val="bg1"/>
                </a:solidFill>
                <a:latin typeface="DIN-MediumAlternate" pitchFamily="18" charset="0"/>
              </a:rPr>
              <a:t>glow = </a:t>
            </a:r>
            <a:r>
              <a:rPr lang="en-US" sz="4000" dirty="0">
                <a:solidFill>
                  <a:srgbClr val="0070C0"/>
                </a:solidFill>
                <a:latin typeface="DIN-MediumAlternate" pitchFamily="18" charset="0"/>
              </a:rPr>
              <a:t>sin</a:t>
            </a: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( Time );</a:t>
            </a:r>
            <a:endParaRPr lang="en-US" sz="40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    glow </a:t>
            </a:r>
            <a:r>
              <a:rPr lang="en-US" sz="4000" dirty="0">
                <a:solidFill>
                  <a:schemeClr val="bg1"/>
                </a:solidFill>
                <a:latin typeface="DIN-MediumAlternate" pitchFamily="18" charset="0"/>
              </a:rPr>
              <a:t>= </a:t>
            </a: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( ( glow </a:t>
            </a:r>
            <a:r>
              <a:rPr lang="en-US" sz="4000" dirty="0">
                <a:solidFill>
                  <a:schemeClr val="bg1"/>
                </a:solidFill>
                <a:latin typeface="DIN-MediumAlternate" pitchFamily="18" charset="0"/>
              </a:rPr>
              <a:t>+ </a:t>
            </a: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1 ) / 2 ) * ( 1.5 ) </a:t>
            </a:r>
            <a:r>
              <a:rPr lang="en-US" sz="4000" dirty="0">
                <a:solidFill>
                  <a:schemeClr val="bg1"/>
                </a:solidFill>
                <a:latin typeface="DIN-MediumAlternate" pitchFamily="18" charset="0"/>
              </a:rPr>
              <a:t>+ 0.5;</a:t>
            </a:r>
          </a:p>
          <a:p>
            <a:pPr marL="0" indent="0">
              <a:buNone/>
            </a:pPr>
            <a:endParaRPr lang="en-US" sz="40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DIN-MediumAlternate" pitchFamily="18" charset="0"/>
              </a:rPr>
              <a:t>// F - Use </a:t>
            </a:r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DIN-MediumAlternate" pitchFamily="18" charset="0"/>
              </a:rPr>
              <a:t>distortion calculation to fold in the scorch map</a:t>
            </a:r>
          </a:p>
          <a:p>
            <a:pPr marL="0" indent="0">
              <a:buNone/>
            </a:pP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4000" dirty="0" smtClean="0">
                <a:solidFill>
                  <a:srgbClr val="0070C0"/>
                </a:solidFill>
                <a:latin typeface="DIN-MediumAlternate" pitchFamily="18" charset="0"/>
              </a:rPr>
              <a:t>float2</a:t>
            </a: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DIN-MediumAlternate" pitchFamily="18" charset="0"/>
              </a:rPr>
              <a:t>scorchMapUV</a:t>
            </a:r>
            <a:r>
              <a:rPr lang="en-US" sz="4000" dirty="0">
                <a:solidFill>
                  <a:schemeClr val="bg1"/>
                </a:solidFill>
                <a:latin typeface="DIN-MediumAlternate" pitchFamily="18" charset="0"/>
              </a:rPr>
              <a:t> = </a:t>
            </a:r>
            <a:r>
              <a:rPr lang="en-US" sz="4000" dirty="0" err="1">
                <a:solidFill>
                  <a:schemeClr val="bg1"/>
                </a:solidFill>
                <a:latin typeface="DIN-MediumAlternate" pitchFamily="18" charset="0"/>
              </a:rPr>
              <a:t>ScorchUV</a:t>
            </a:r>
            <a:r>
              <a:rPr lang="en-US" sz="4000" dirty="0">
                <a:solidFill>
                  <a:schemeClr val="bg1"/>
                </a:solidFill>
                <a:latin typeface="DIN-MediumAlternate" pitchFamily="18" charset="0"/>
              </a:rPr>
              <a:t> + </a:t>
            </a:r>
            <a:r>
              <a:rPr lang="en-US" sz="4000" dirty="0" err="1">
                <a:solidFill>
                  <a:schemeClr val="bg1"/>
                </a:solidFill>
                <a:latin typeface="DIN-MediumAlternate" pitchFamily="18" charset="0"/>
              </a:rPr>
              <a:t>distortion.xy</a:t>
            </a:r>
            <a:r>
              <a:rPr lang="en-US" sz="4000" dirty="0">
                <a:solidFill>
                  <a:schemeClr val="bg1"/>
                </a:solidFill>
                <a:latin typeface="DIN-MediumAlternate" pitchFamily="18" charset="0"/>
              </a:rPr>
              <a:t>;</a:t>
            </a:r>
          </a:p>
          <a:p>
            <a:pPr marL="0" indent="0">
              <a:buNone/>
            </a:pP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4000" dirty="0" err="1" smtClean="0">
                <a:solidFill>
                  <a:schemeClr val="bg1"/>
                </a:solidFill>
                <a:latin typeface="DIN-MediumAlternate" pitchFamily="18" charset="0"/>
              </a:rPr>
              <a:t>scorchMapUV</a:t>
            </a: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4000" dirty="0">
                <a:solidFill>
                  <a:schemeClr val="bg1"/>
                </a:solidFill>
                <a:latin typeface="DIN-MediumAlternate" pitchFamily="18" charset="0"/>
              </a:rPr>
              <a:t>*= </a:t>
            </a:r>
            <a:r>
              <a:rPr lang="en-US" sz="4000" dirty="0" err="1">
                <a:solidFill>
                  <a:schemeClr val="bg1"/>
                </a:solidFill>
                <a:latin typeface="DIN-MediumAlternate" pitchFamily="18" charset="0"/>
              </a:rPr>
              <a:t>tileUV</a:t>
            </a:r>
            <a:r>
              <a:rPr lang="en-US" sz="4000" dirty="0">
                <a:solidFill>
                  <a:schemeClr val="bg1"/>
                </a:solidFill>
                <a:latin typeface="DIN-MediumAlternate" pitchFamily="18" charset="0"/>
              </a:rPr>
              <a:t>;</a:t>
            </a:r>
          </a:p>
          <a:p>
            <a:pPr marL="0" indent="0">
              <a:buNone/>
            </a:pP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4000" dirty="0" err="1" smtClean="0">
                <a:solidFill>
                  <a:schemeClr val="bg1"/>
                </a:solidFill>
                <a:latin typeface="DIN-MediumAlternate" pitchFamily="18" charset="0"/>
              </a:rPr>
              <a:t>scorchMapUV</a:t>
            </a: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4000" dirty="0">
                <a:solidFill>
                  <a:schemeClr val="bg1"/>
                </a:solidFill>
                <a:latin typeface="DIN-MediumAlternate" pitchFamily="18" charset="0"/>
              </a:rPr>
              <a:t>+= </a:t>
            </a:r>
            <a:r>
              <a:rPr lang="en-US" sz="4000" dirty="0" err="1">
                <a:solidFill>
                  <a:schemeClr val="bg1"/>
                </a:solidFill>
                <a:latin typeface="DIN-MediumAlternate" pitchFamily="18" charset="0"/>
              </a:rPr>
              <a:t>offsetUV</a:t>
            </a:r>
            <a:r>
              <a:rPr lang="en-US" sz="4000" dirty="0">
                <a:solidFill>
                  <a:schemeClr val="bg1"/>
                </a:solidFill>
                <a:latin typeface="DIN-MediumAlternate" pitchFamily="18" charset="0"/>
              </a:rPr>
              <a:t>;</a:t>
            </a:r>
          </a:p>
          <a:p>
            <a:pPr marL="0" indent="0">
              <a:buNone/>
            </a:pP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4000" dirty="0" err="1" smtClean="0">
                <a:solidFill>
                  <a:schemeClr val="bg1"/>
                </a:solidFill>
                <a:latin typeface="DIN-MediumAlternate" pitchFamily="18" charset="0"/>
              </a:rPr>
              <a:t>scorchColor</a:t>
            </a: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4000" dirty="0">
                <a:solidFill>
                  <a:schemeClr val="bg1"/>
                </a:solidFill>
                <a:latin typeface="DIN-MediumAlternate" pitchFamily="18" charset="0"/>
              </a:rPr>
              <a:t>= </a:t>
            </a:r>
            <a:r>
              <a:rPr lang="en-US" sz="4000" dirty="0">
                <a:solidFill>
                  <a:srgbClr val="0070C0"/>
                </a:solidFill>
                <a:latin typeface="DIN-MediumAlternate" pitchFamily="18" charset="0"/>
              </a:rPr>
              <a:t>tex2D</a:t>
            </a: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4000" dirty="0" err="1" smtClean="0">
                <a:solidFill>
                  <a:schemeClr val="bg1"/>
                </a:solidFill>
                <a:latin typeface="DIN-MediumAlternate" pitchFamily="18" charset="0"/>
              </a:rPr>
              <a:t>ScorchMap</a:t>
            </a:r>
            <a:r>
              <a:rPr lang="en-US" sz="4000" dirty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4000" dirty="0" err="1" smtClean="0">
                <a:solidFill>
                  <a:schemeClr val="bg1"/>
                </a:solidFill>
                <a:latin typeface="DIN-MediumAlternate" pitchFamily="18" charset="0"/>
              </a:rPr>
              <a:t>scorchMapUV</a:t>
            </a: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 );</a:t>
            </a:r>
            <a:endParaRPr lang="en-US" sz="40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4000" dirty="0" err="1" smtClean="0">
                <a:solidFill>
                  <a:schemeClr val="bg1"/>
                </a:solidFill>
                <a:latin typeface="DIN-MediumAlternate" pitchFamily="18" charset="0"/>
              </a:rPr>
              <a:t>scorchColor</a:t>
            </a: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4000" dirty="0">
                <a:solidFill>
                  <a:schemeClr val="bg1"/>
                </a:solidFill>
                <a:latin typeface="DIN-MediumAlternate" pitchFamily="18" charset="0"/>
              </a:rPr>
              <a:t>*= </a:t>
            </a:r>
            <a:r>
              <a:rPr lang="en-US" sz="4000" dirty="0" err="1">
                <a:solidFill>
                  <a:schemeClr val="bg1"/>
                </a:solidFill>
                <a:latin typeface="DIN-MediumAlternate" pitchFamily="18" charset="0"/>
              </a:rPr>
              <a:t>ScorchTint</a:t>
            </a:r>
            <a:r>
              <a:rPr lang="en-US" sz="4000" dirty="0">
                <a:solidFill>
                  <a:schemeClr val="bg1"/>
                </a:solidFill>
                <a:latin typeface="DIN-MediumAlternate" pitchFamily="18" charset="0"/>
              </a:rPr>
              <a:t>;</a:t>
            </a:r>
          </a:p>
          <a:p>
            <a:pPr marL="0" indent="0">
              <a:buNone/>
            </a:pPr>
            <a:endParaRPr lang="en-US" sz="40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DIN-MediumAlternate" pitchFamily="18" charset="0"/>
              </a:rPr>
              <a:t>// G - Calculate </a:t>
            </a:r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DIN-MediumAlternate" pitchFamily="18" charset="0"/>
              </a:rPr>
              <a:t>Emissive and Charring contributions</a:t>
            </a:r>
          </a:p>
          <a:p>
            <a:pPr marL="0" indent="0">
              <a:buNone/>
            </a:pP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4000" dirty="0" smtClean="0">
                <a:solidFill>
                  <a:srgbClr val="0070C0"/>
                </a:solidFill>
                <a:latin typeface="DIN-MediumAlternate" pitchFamily="18" charset="0"/>
              </a:rPr>
              <a:t>float</a:t>
            </a: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DIN-MediumAlternate" pitchFamily="18" charset="0"/>
              </a:rPr>
              <a:t>burnAmount</a:t>
            </a:r>
            <a:r>
              <a:rPr lang="en-US" sz="4000" dirty="0">
                <a:solidFill>
                  <a:schemeClr val="bg1"/>
                </a:solidFill>
                <a:latin typeface="DIN-MediumAlternate" pitchFamily="18" charset="0"/>
              </a:rPr>
              <a:t> = </a:t>
            </a:r>
            <a:r>
              <a:rPr lang="en-US" sz="4000" dirty="0" err="1">
                <a:solidFill>
                  <a:schemeClr val="bg1"/>
                </a:solidFill>
                <a:latin typeface="DIN-MediumAlternate" pitchFamily="18" charset="0"/>
              </a:rPr>
              <a:t>burnMaskValue.y</a:t>
            </a:r>
            <a:r>
              <a:rPr lang="en-US" sz="4000" dirty="0">
                <a:solidFill>
                  <a:schemeClr val="bg1"/>
                </a:solidFill>
                <a:latin typeface="DIN-MediumAlternate" pitchFamily="18" charset="0"/>
              </a:rPr>
              <a:t> * </a:t>
            </a:r>
            <a:r>
              <a:rPr lang="en-US" sz="4000" dirty="0" err="1">
                <a:solidFill>
                  <a:schemeClr val="bg1"/>
                </a:solidFill>
                <a:latin typeface="DIN-MediumAlternate" pitchFamily="18" charset="0"/>
              </a:rPr>
              <a:t>scorchColor.w</a:t>
            </a:r>
            <a:r>
              <a:rPr lang="en-US" sz="4000" dirty="0">
                <a:solidFill>
                  <a:schemeClr val="bg1"/>
                </a:solidFill>
                <a:latin typeface="DIN-MediumAlternate" pitchFamily="18" charset="0"/>
              </a:rPr>
              <a:t>;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bg1"/>
                </a:solidFill>
                <a:latin typeface="DIN-MediumAlternate" pitchFamily="18" charset="0"/>
              </a:rPr>
              <a:t>	</a:t>
            </a:r>
          </a:p>
          <a:p>
            <a:pPr marL="0" indent="0">
              <a:buNone/>
            </a:pP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DIN-MediumAlternate" pitchFamily="18" charset="0"/>
              </a:rPr>
              <a:t>// </a:t>
            </a:r>
            <a:r>
              <a:rPr lang="en-US" sz="4000" dirty="0" err="1">
                <a:solidFill>
                  <a:schemeClr val="accent1">
                    <a:lumMod val="50000"/>
                  </a:schemeClr>
                </a:solidFill>
                <a:latin typeface="DIN-MediumAlternate" pitchFamily="18" charset="0"/>
              </a:rPr>
              <a:t>Charing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4000" dirty="0" smtClean="0">
                <a:solidFill>
                  <a:srgbClr val="0070C0"/>
                </a:solidFill>
                <a:latin typeface="DIN-MediumAlternate" pitchFamily="18" charset="0"/>
              </a:rPr>
              <a:t>float</a:t>
            </a: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4000" dirty="0">
                <a:solidFill>
                  <a:schemeClr val="bg1"/>
                </a:solidFill>
                <a:latin typeface="DIN-MediumAlternate" pitchFamily="18" charset="0"/>
              </a:rPr>
              <a:t>glow1 = </a:t>
            </a:r>
            <a:r>
              <a:rPr lang="en-US" sz="4000" dirty="0" err="1">
                <a:solidFill>
                  <a:srgbClr val="0070C0"/>
                </a:solidFill>
                <a:latin typeface="DIN-MediumAlternate" pitchFamily="18" charset="0"/>
              </a:rPr>
              <a:t>pow</a:t>
            </a: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4000" dirty="0" smtClean="0">
                <a:solidFill>
                  <a:srgbClr val="0070C0"/>
                </a:solidFill>
                <a:latin typeface="DIN-MediumAlternate" pitchFamily="18" charset="0"/>
              </a:rPr>
              <a:t>max</a:t>
            </a: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4000" dirty="0" err="1" smtClean="0">
                <a:solidFill>
                  <a:schemeClr val="bg1"/>
                </a:solidFill>
                <a:latin typeface="DIN-MediumAlternate" pitchFamily="18" charset="0"/>
              </a:rPr>
              <a:t>burnAmount</a:t>
            </a:r>
            <a:r>
              <a:rPr lang="en-US" sz="4000" dirty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0 ), 4 );</a:t>
            </a:r>
            <a:endParaRPr lang="en-US" sz="40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4000" dirty="0" smtClean="0">
                <a:solidFill>
                  <a:srgbClr val="0070C0"/>
                </a:solidFill>
                <a:latin typeface="DIN-MediumAlternate" pitchFamily="18" charset="0"/>
              </a:rPr>
              <a:t>float</a:t>
            </a: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4000" dirty="0">
                <a:solidFill>
                  <a:schemeClr val="bg1"/>
                </a:solidFill>
                <a:latin typeface="DIN-MediumAlternate" pitchFamily="18" charset="0"/>
              </a:rPr>
              <a:t>glow2 = </a:t>
            </a:r>
            <a:r>
              <a:rPr lang="en-US" sz="4000" dirty="0" err="1">
                <a:solidFill>
                  <a:srgbClr val="0070C0"/>
                </a:solidFill>
                <a:latin typeface="DIN-MediumAlternate" pitchFamily="18" charset="0"/>
              </a:rPr>
              <a:t>pow</a:t>
            </a: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4000" dirty="0" smtClean="0">
                <a:solidFill>
                  <a:srgbClr val="0070C0"/>
                </a:solidFill>
                <a:latin typeface="DIN-MediumAlternate" pitchFamily="18" charset="0"/>
              </a:rPr>
              <a:t>max</a:t>
            </a: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4000" dirty="0" err="1" smtClean="0">
                <a:solidFill>
                  <a:schemeClr val="bg1"/>
                </a:solidFill>
                <a:latin typeface="DIN-MediumAlternate" pitchFamily="18" charset="0"/>
              </a:rPr>
              <a:t>burnAmount</a:t>
            </a:r>
            <a:r>
              <a:rPr lang="en-US" sz="4000" dirty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0 ), 8 );</a:t>
            </a:r>
            <a:endParaRPr lang="en-US" sz="40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4000" dirty="0" smtClean="0">
                <a:solidFill>
                  <a:srgbClr val="0070C0"/>
                </a:solidFill>
                <a:latin typeface="DIN-MediumAlternate" pitchFamily="18" charset="0"/>
              </a:rPr>
              <a:t>float3</a:t>
            </a: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DIN-MediumAlternate" pitchFamily="18" charset="0"/>
              </a:rPr>
              <a:t>charAmount</a:t>
            </a:r>
            <a:r>
              <a:rPr lang="en-US" sz="4000" dirty="0">
                <a:solidFill>
                  <a:schemeClr val="bg1"/>
                </a:solidFill>
                <a:latin typeface="DIN-MediumAlternate" pitchFamily="18" charset="0"/>
              </a:rPr>
              <a:t> = </a:t>
            </a:r>
            <a:r>
              <a:rPr lang="en-US" sz="4000" dirty="0">
                <a:solidFill>
                  <a:srgbClr val="0070C0"/>
                </a:solidFill>
                <a:latin typeface="DIN-MediumAlternate" pitchFamily="18" charset="0"/>
              </a:rPr>
              <a:t>saturate</a:t>
            </a: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( glow1 </a:t>
            </a:r>
            <a:r>
              <a:rPr lang="en-US" sz="4000" dirty="0">
                <a:solidFill>
                  <a:schemeClr val="bg1"/>
                </a:solidFill>
                <a:latin typeface="DIN-MediumAlternate" pitchFamily="18" charset="0"/>
              </a:rPr>
              <a:t>- </a:t>
            </a: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glow2 ) </a:t>
            </a:r>
            <a:r>
              <a:rPr lang="en-US" sz="4000" dirty="0">
                <a:solidFill>
                  <a:schemeClr val="bg1"/>
                </a:solidFill>
                <a:latin typeface="DIN-MediumAlternate" pitchFamily="18" charset="0"/>
              </a:rPr>
              <a:t>* </a:t>
            </a:r>
            <a:r>
              <a:rPr lang="en-US" sz="4000" dirty="0" err="1">
                <a:solidFill>
                  <a:schemeClr val="bg1"/>
                </a:solidFill>
                <a:latin typeface="DIN-MediumAlternate" pitchFamily="18" charset="0"/>
              </a:rPr>
              <a:t>CharGlow</a:t>
            </a:r>
            <a:r>
              <a:rPr lang="en-US" sz="4000" dirty="0" smtClean="0">
                <a:solidFill>
                  <a:schemeClr val="bg1"/>
                </a:solidFill>
                <a:latin typeface="DIN-MediumAlternate" pitchFamily="18" charset="0"/>
              </a:rPr>
              <a:t>;</a:t>
            </a:r>
            <a:endParaRPr lang="en-US" sz="40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  <a:latin typeface="DIN-MediumAlternate" pitchFamily="18" charset="0"/>
              </a:rPr>
              <a:t>	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9947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Fire Lights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504950"/>
            <a:ext cx="5066654" cy="3276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05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1050" dirty="0" smtClean="0">
                <a:solidFill>
                  <a:schemeClr val="accent1">
                    <a:lumMod val="50000"/>
                  </a:schemeClr>
                </a:solidFill>
                <a:latin typeface="DIN-MediumAlternate" pitchFamily="18" charset="0"/>
              </a:rPr>
              <a:t>// Emissive</a:t>
            </a:r>
          </a:p>
          <a:p>
            <a:pPr marL="0" indent="0">
              <a:buFont typeface="Arial" pitchFamily="34" charset="0"/>
              <a:buNone/>
            </a:pPr>
            <a:r>
              <a:rPr lang="en-US" sz="105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1050" dirty="0" smtClean="0">
                <a:solidFill>
                  <a:srgbClr val="0070C0"/>
                </a:solidFill>
                <a:latin typeface="DIN-MediumAlternate" pitchFamily="18" charset="0"/>
              </a:rPr>
              <a:t>float3</a:t>
            </a:r>
            <a:r>
              <a:rPr lang="en-US" sz="1050" dirty="0" smtClean="0">
                <a:solidFill>
                  <a:schemeClr val="bg1"/>
                </a:solidFill>
                <a:latin typeface="DIN-MediumAlternate" pitchFamily="18" charset="0"/>
              </a:rPr>
              <a:t> emissive = </a:t>
            </a:r>
            <a:r>
              <a:rPr lang="en-US" sz="1050" dirty="0" err="1" smtClean="0">
                <a:solidFill>
                  <a:schemeClr val="bg1"/>
                </a:solidFill>
                <a:latin typeface="DIN-MediumAlternate" pitchFamily="18" charset="0"/>
              </a:rPr>
              <a:t>FlameColor</a:t>
            </a:r>
            <a:r>
              <a:rPr lang="en-US" sz="1050" dirty="0" smtClean="0">
                <a:solidFill>
                  <a:schemeClr val="bg1"/>
                </a:solidFill>
                <a:latin typeface="DIN-MediumAlternate" pitchFamily="18" charset="0"/>
              </a:rPr>
              <a:t> * </a:t>
            </a:r>
            <a:r>
              <a:rPr lang="en-US" sz="1050" dirty="0" err="1" smtClean="0">
                <a:solidFill>
                  <a:schemeClr val="bg1"/>
                </a:solidFill>
                <a:latin typeface="DIN-MediumAlternate" pitchFamily="18" charset="0"/>
              </a:rPr>
              <a:t>flameMapValue</a:t>
            </a:r>
            <a:r>
              <a:rPr lang="en-US" sz="1050" dirty="0" smtClean="0">
                <a:solidFill>
                  <a:schemeClr val="bg1"/>
                </a:solidFill>
                <a:latin typeface="DIN-MediumAlternate" pitchFamily="18" charset="0"/>
              </a:rPr>
              <a:t>;</a:t>
            </a:r>
          </a:p>
          <a:p>
            <a:pPr marL="0" indent="0">
              <a:buFont typeface="Arial" pitchFamily="34" charset="0"/>
              <a:buNone/>
            </a:pPr>
            <a:r>
              <a:rPr lang="en-US" sz="1050" dirty="0" smtClean="0">
                <a:solidFill>
                  <a:schemeClr val="bg1"/>
                </a:solidFill>
                <a:latin typeface="DIN-MediumAlternate" pitchFamily="18" charset="0"/>
              </a:rPr>
              <a:t>    emissive = emissive * </a:t>
            </a:r>
            <a:r>
              <a:rPr lang="en-US" sz="1050" dirty="0" err="1" smtClean="0">
                <a:solidFill>
                  <a:schemeClr val="bg1"/>
                </a:solidFill>
                <a:latin typeface="DIN-MediumAlternate" pitchFamily="18" charset="0"/>
              </a:rPr>
              <a:t>burnAmount</a:t>
            </a:r>
            <a:r>
              <a:rPr lang="en-US" sz="1050" dirty="0" smtClean="0">
                <a:solidFill>
                  <a:schemeClr val="bg1"/>
                </a:solidFill>
                <a:latin typeface="DIN-MediumAlternate" pitchFamily="18" charset="0"/>
              </a:rPr>
              <a:t> * </a:t>
            </a:r>
            <a:r>
              <a:rPr lang="en-US" sz="1050" dirty="0" err="1" smtClean="0">
                <a:solidFill>
                  <a:schemeClr val="bg1"/>
                </a:solidFill>
                <a:latin typeface="DIN-MediumAlternate" pitchFamily="18" charset="0"/>
              </a:rPr>
              <a:t>scorchColor.w</a:t>
            </a:r>
            <a:r>
              <a:rPr lang="en-US" sz="1050" dirty="0" smtClean="0">
                <a:solidFill>
                  <a:schemeClr val="bg1"/>
                </a:solidFill>
                <a:latin typeface="DIN-MediumAlternate" pitchFamily="18" charset="0"/>
              </a:rPr>
              <a:t>;</a:t>
            </a:r>
          </a:p>
          <a:p>
            <a:pPr marL="0" indent="0">
              <a:buFont typeface="Arial" pitchFamily="34" charset="0"/>
              <a:buNone/>
            </a:pPr>
            <a:r>
              <a:rPr lang="en-US" sz="1050" dirty="0" smtClean="0">
                <a:solidFill>
                  <a:schemeClr val="bg1"/>
                </a:solidFill>
                <a:latin typeface="DIN-MediumAlternate" pitchFamily="18" charset="0"/>
              </a:rPr>
              <a:t>    emissive = emissive * </a:t>
            </a:r>
            <a:r>
              <a:rPr lang="en-US" sz="1050" dirty="0" err="1" smtClean="0">
                <a:solidFill>
                  <a:schemeClr val="bg1"/>
                </a:solidFill>
                <a:latin typeface="DIN-MediumAlternate" pitchFamily="18" charset="0"/>
              </a:rPr>
              <a:t>flameBlend</a:t>
            </a:r>
            <a:r>
              <a:rPr lang="en-US" sz="1050" dirty="0" smtClean="0">
                <a:solidFill>
                  <a:schemeClr val="bg1"/>
                </a:solidFill>
                <a:latin typeface="DIN-MediumAlternate" pitchFamily="18" charset="0"/>
              </a:rPr>
              <a:t>;</a:t>
            </a:r>
          </a:p>
          <a:p>
            <a:pPr marL="0" indent="0">
              <a:buFont typeface="Arial" pitchFamily="34" charset="0"/>
              <a:buNone/>
            </a:pPr>
            <a:r>
              <a:rPr lang="en-US" sz="1050" dirty="0" smtClean="0">
                <a:solidFill>
                  <a:schemeClr val="bg1"/>
                </a:solidFill>
                <a:latin typeface="DIN-MediumAlternate" pitchFamily="18" charset="0"/>
              </a:rPr>
              <a:t>    emissive *= glow;</a:t>
            </a:r>
          </a:p>
          <a:p>
            <a:pPr marL="0" indent="0">
              <a:buFont typeface="Arial" pitchFamily="34" charset="0"/>
              <a:buNone/>
            </a:pPr>
            <a:endParaRPr lang="en-US" sz="1050" dirty="0" smtClean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n-US" sz="105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1050" dirty="0" err="1" smtClean="0">
                <a:solidFill>
                  <a:schemeClr val="bg1"/>
                </a:solidFill>
                <a:latin typeface="DIN-MediumAlternate" pitchFamily="18" charset="0"/>
              </a:rPr>
              <a:t>finalEmissive</a:t>
            </a:r>
            <a:r>
              <a:rPr lang="en-US" sz="1050" dirty="0" smtClean="0">
                <a:solidFill>
                  <a:schemeClr val="bg1"/>
                </a:solidFill>
                <a:latin typeface="DIN-MediumAlternate" pitchFamily="18" charset="0"/>
              </a:rPr>
              <a:t> = emissive + ( </a:t>
            </a:r>
            <a:r>
              <a:rPr lang="en-US" sz="1050" dirty="0" err="1" smtClean="0">
                <a:solidFill>
                  <a:schemeClr val="bg1"/>
                </a:solidFill>
                <a:latin typeface="DIN-MediumAlternate" pitchFamily="18" charset="0"/>
              </a:rPr>
              <a:t>charAmount</a:t>
            </a:r>
            <a:r>
              <a:rPr lang="en-US" sz="1050" dirty="0" smtClean="0">
                <a:solidFill>
                  <a:schemeClr val="bg1"/>
                </a:solidFill>
                <a:latin typeface="DIN-MediumAlternate" pitchFamily="18" charset="0"/>
              </a:rPr>
              <a:t> * </a:t>
            </a:r>
            <a:r>
              <a:rPr lang="en-US" sz="1050" dirty="0" err="1" smtClean="0">
                <a:solidFill>
                  <a:schemeClr val="bg1"/>
                </a:solidFill>
                <a:latin typeface="DIN-MediumAlternate" pitchFamily="18" charset="0"/>
              </a:rPr>
              <a:t>fireMask</a:t>
            </a:r>
            <a:r>
              <a:rPr lang="en-US" sz="1050" dirty="0" smtClean="0">
                <a:solidFill>
                  <a:schemeClr val="bg1"/>
                </a:solidFill>
                <a:latin typeface="DIN-MediumAlternate" pitchFamily="18" charset="0"/>
              </a:rPr>
              <a:t> );</a:t>
            </a:r>
          </a:p>
          <a:p>
            <a:pPr marL="0" indent="0">
              <a:buFont typeface="Arial" pitchFamily="34" charset="0"/>
              <a:buNone/>
            </a:pPr>
            <a:r>
              <a:rPr lang="en-US" sz="1050" dirty="0" smtClean="0">
                <a:solidFill>
                  <a:schemeClr val="bg1"/>
                </a:solidFill>
                <a:latin typeface="DIN-MediumAlternate" pitchFamily="18" charset="0"/>
              </a:rPr>
              <a:t>}</a:t>
            </a:r>
          </a:p>
          <a:p>
            <a:pPr marL="0" indent="0">
              <a:buFont typeface="Arial" pitchFamily="34" charset="0"/>
              <a:buNone/>
            </a:pPr>
            <a:endParaRPr lang="en-US" sz="1050" dirty="0" smtClean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n-US" sz="1050" dirty="0" smtClean="0">
                <a:solidFill>
                  <a:schemeClr val="accent1">
                    <a:lumMod val="50000"/>
                  </a:schemeClr>
                </a:solidFill>
                <a:latin typeface="DIN-MediumAlternate" pitchFamily="18" charset="0"/>
              </a:rPr>
              <a:t>// H - Use the results to blend for the final output values ...</a:t>
            </a:r>
          </a:p>
          <a:p>
            <a:pPr marL="0" indent="0">
              <a:buFont typeface="Arial" pitchFamily="34" charset="0"/>
              <a:buNone/>
            </a:pPr>
            <a:r>
              <a:rPr lang="en-US" sz="1050" dirty="0" err="1" smtClean="0">
                <a:solidFill>
                  <a:schemeClr val="bg1"/>
                </a:solidFill>
                <a:latin typeface="DIN-MediumAlternate" pitchFamily="18" charset="0"/>
              </a:rPr>
              <a:t>DiffuseOut</a:t>
            </a:r>
            <a:r>
              <a:rPr lang="en-US" sz="1050" dirty="0" smtClean="0">
                <a:solidFill>
                  <a:schemeClr val="bg1"/>
                </a:solidFill>
                <a:latin typeface="DIN-MediumAlternate" pitchFamily="18" charset="0"/>
              </a:rPr>
              <a:t> = ( </a:t>
            </a:r>
            <a:r>
              <a:rPr lang="en-US" sz="1050" dirty="0" err="1" smtClean="0">
                <a:solidFill>
                  <a:schemeClr val="bg1"/>
                </a:solidFill>
                <a:latin typeface="DIN-MediumAlternate" pitchFamily="18" charset="0"/>
              </a:rPr>
              <a:t>scorchColor</a:t>
            </a:r>
            <a:r>
              <a:rPr lang="en-US" sz="1050" dirty="0" smtClean="0">
                <a:solidFill>
                  <a:schemeClr val="bg1"/>
                </a:solidFill>
                <a:latin typeface="DIN-MediumAlternate" pitchFamily="18" charset="0"/>
              </a:rPr>
              <a:t> * </a:t>
            </a:r>
            <a:r>
              <a:rPr lang="en-US" sz="1050" dirty="0" err="1" smtClean="0">
                <a:solidFill>
                  <a:schemeClr val="bg1"/>
                </a:solidFill>
                <a:latin typeface="DIN-MediumAlternate" pitchFamily="18" charset="0"/>
              </a:rPr>
              <a:t>flameBlend</a:t>
            </a:r>
            <a:r>
              <a:rPr lang="en-US" sz="1050" dirty="0" smtClean="0">
                <a:solidFill>
                  <a:schemeClr val="bg1"/>
                </a:solidFill>
                <a:latin typeface="DIN-MediumAlternate" pitchFamily="18" charset="0"/>
              </a:rPr>
              <a:t> ) + ( </a:t>
            </a:r>
            <a:r>
              <a:rPr lang="en-US" sz="1050" dirty="0" err="1" smtClean="0">
                <a:solidFill>
                  <a:schemeClr val="bg1"/>
                </a:solidFill>
                <a:latin typeface="DIN-MediumAlternate" pitchFamily="18" charset="0"/>
              </a:rPr>
              <a:t>DiffuseMapColor</a:t>
            </a:r>
            <a:r>
              <a:rPr lang="en-US" sz="1050" dirty="0" smtClean="0">
                <a:solidFill>
                  <a:schemeClr val="bg1"/>
                </a:solidFill>
                <a:latin typeface="DIN-MediumAlternate" pitchFamily="18" charset="0"/>
              </a:rPr>
              <a:t> * (1– </a:t>
            </a:r>
            <a:r>
              <a:rPr lang="en-US" sz="1050" dirty="0" err="1" smtClean="0">
                <a:solidFill>
                  <a:schemeClr val="bg1"/>
                </a:solidFill>
                <a:latin typeface="DIN-MediumAlternate" pitchFamily="18" charset="0"/>
              </a:rPr>
              <a:t>flameBlend</a:t>
            </a:r>
            <a:r>
              <a:rPr lang="en-US" sz="1050" dirty="0" smtClean="0">
                <a:solidFill>
                  <a:schemeClr val="bg1"/>
                </a:solidFill>
                <a:latin typeface="DIN-MediumAlternate" pitchFamily="18" charset="0"/>
              </a:rPr>
              <a:t> ));</a:t>
            </a:r>
          </a:p>
          <a:p>
            <a:pPr marL="0" indent="0">
              <a:buFont typeface="Arial" pitchFamily="34" charset="0"/>
              <a:buNone/>
            </a:pPr>
            <a:r>
              <a:rPr lang="en-US" sz="1050" dirty="0" err="1" smtClean="0">
                <a:solidFill>
                  <a:schemeClr val="bg1"/>
                </a:solidFill>
                <a:latin typeface="DIN-MediumAlternate" pitchFamily="18" charset="0"/>
              </a:rPr>
              <a:t>SpecularOut</a:t>
            </a:r>
            <a:r>
              <a:rPr lang="en-US" sz="1050" dirty="0" smtClean="0">
                <a:solidFill>
                  <a:schemeClr val="bg1"/>
                </a:solidFill>
                <a:latin typeface="DIN-MediumAlternate" pitchFamily="18" charset="0"/>
              </a:rPr>
              <a:t> = ( </a:t>
            </a:r>
            <a:r>
              <a:rPr lang="en-US" sz="1050" dirty="0" err="1" smtClean="0">
                <a:solidFill>
                  <a:schemeClr val="bg1"/>
                </a:solidFill>
                <a:latin typeface="DIN-MediumAlternate" pitchFamily="18" charset="0"/>
              </a:rPr>
              <a:t>SpecMapColor</a:t>
            </a:r>
            <a:r>
              <a:rPr lang="en-US" sz="1050" dirty="0" smtClean="0">
                <a:solidFill>
                  <a:schemeClr val="bg1"/>
                </a:solidFill>
                <a:latin typeface="DIN-MediumAlternate" pitchFamily="18" charset="0"/>
              </a:rPr>
              <a:t> * ( 1 – </a:t>
            </a:r>
            <a:r>
              <a:rPr lang="en-US" sz="1050" dirty="0" err="1" smtClean="0">
                <a:solidFill>
                  <a:schemeClr val="bg1"/>
                </a:solidFill>
                <a:latin typeface="DIN-MediumAlternate" pitchFamily="18" charset="0"/>
              </a:rPr>
              <a:t>flameBlend</a:t>
            </a:r>
            <a:r>
              <a:rPr lang="en-US" sz="1050" dirty="0" smtClean="0">
                <a:solidFill>
                  <a:schemeClr val="bg1"/>
                </a:solidFill>
                <a:latin typeface="DIN-MediumAlternate" pitchFamily="18" charset="0"/>
              </a:rPr>
              <a:t> ) );</a:t>
            </a:r>
          </a:p>
          <a:p>
            <a:pPr marL="0" indent="0">
              <a:buFont typeface="Arial" pitchFamily="34" charset="0"/>
              <a:buNone/>
            </a:pPr>
            <a:r>
              <a:rPr lang="en-US" sz="1050" dirty="0" err="1" smtClean="0">
                <a:solidFill>
                  <a:schemeClr val="bg1"/>
                </a:solidFill>
                <a:latin typeface="DIN-MediumAlternate" pitchFamily="18" charset="0"/>
              </a:rPr>
              <a:t>EmissiveOut</a:t>
            </a:r>
            <a:r>
              <a:rPr lang="en-US" sz="1050" dirty="0" smtClean="0">
                <a:solidFill>
                  <a:schemeClr val="bg1"/>
                </a:solidFill>
                <a:latin typeface="DIN-MediumAlternate" pitchFamily="18" charset="0"/>
              </a:rPr>
              <a:t> = </a:t>
            </a:r>
            <a:r>
              <a:rPr lang="en-US" sz="1050" dirty="0" err="1" smtClean="0">
                <a:solidFill>
                  <a:schemeClr val="bg1"/>
                </a:solidFill>
                <a:latin typeface="DIN-MediumAlternate" pitchFamily="18" charset="0"/>
              </a:rPr>
              <a:t>finalEmissive</a:t>
            </a:r>
            <a:r>
              <a:rPr lang="en-US" sz="1050" dirty="0" smtClean="0">
                <a:solidFill>
                  <a:schemeClr val="bg1"/>
                </a:solidFill>
                <a:latin typeface="DIN-MediumAlternate" pitchFamily="18" charset="0"/>
              </a:rPr>
              <a:t>;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9947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Selling the Team on Deferred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04950"/>
            <a:ext cx="4873751" cy="27432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Set up a Pepsi</a:t>
            </a:r>
            <a:r>
              <a:rPr lang="en-US" sz="2400" dirty="0">
                <a:solidFill>
                  <a:schemeClr val="accent4">
                    <a:lumMod val="10000"/>
                  </a:schemeClr>
                </a:solidFill>
              </a:rPr>
              <a:t>®</a:t>
            </a:r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 Challenge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Deferred vs. </a:t>
            </a:r>
            <a:r>
              <a:rPr lang="en-US" sz="2400" dirty="0" err="1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Lightmaps</a:t>
            </a:r>
            <a:endParaRPr lang="en-US" sz="24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Each team had 2 weeks to complete work on the same level</a:t>
            </a:r>
          </a:p>
        </p:txBody>
      </p:sp>
      <p:pic>
        <p:nvPicPr>
          <p:cNvPr id="2050" name="Picture 2" descr="http://www.stephendenny.com/wp-content/uploads/2010/03/pepsi-challen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 rot="791149">
            <a:off x="5649221" y="1751164"/>
            <a:ext cx="3101004" cy="24808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2089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Fire Lights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352550"/>
            <a:ext cx="8077200" cy="37338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1100" dirty="0" smtClean="0">
                <a:solidFill>
                  <a:srgbClr val="0070C0"/>
                </a:solidFill>
                <a:latin typeface="DIN-MediumAlternate" pitchFamily="18" charset="0"/>
              </a:rPr>
              <a:t>void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DIN-MediumAlternate" pitchFamily="18" charset="0"/>
              </a:rPr>
              <a:t>ProjectionCoords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1100" dirty="0" smtClean="0">
                <a:solidFill>
                  <a:srgbClr val="0070C0"/>
                </a:solidFill>
                <a:latin typeface="DIN-MediumAlternate" pitchFamily="18" charset="0"/>
              </a:rPr>
              <a:t>in </a:t>
            </a:r>
            <a:r>
              <a:rPr lang="en-US" sz="1100" dirty="0">
                <a:solidFill>
                  <a:srgbClr val="0070C0"/>
                </a:solidFill>
                <a:latin typeface="DIN-MediumAlternate" pitchFamily="18" charset="0"/>
              </a:rPr>
              <a:t>float3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DIN-MediumAlternate" pitchFamily="18" charset="0"/>
              </a:rPr>
              <a:t>pos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1100" dirty="0">
                <a:solidFill>
                  <a:srgbClr val="0070C0"/>
                </a:solidFill>
                <a:latin typeface="DIN-MediumAlternate" pitchFamily="18" charset="0"/>
              </a:rPr>
              <a:t>out float2 </a:t>
            </a:r>
            <a:r>
              <a:rPr lang="en-US" sz="1100" dirty="0" err="1">
                <a:solidFill>
                  <a:schemeClr val="bg1"/>
                </a:solidFill>
                <a:latin typeface="DIN-MediumAlternate" pitchFamily="18" charset="0"/>
              </a:rPr>
              <a:t>XProjectCoord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1100" dirty="0">
                <a:solidFill>
                  <a:srgbClr val="0070C0"/>
                </a:solidFill>
                <a:latin typeface="DIN-MediumAlternate" pitchFamily="18" charset="0"/>
              </a:rPr>
              <a:t>out float2 </a:t>
            </a:r>
            <a:r>
              <a:rPr lang="en-US" sz="1100" dirty="0" err="1">
                <a:solidFill>
                  <a:schemeClr val="bg1"/>
                </a:solidFill>
                <a:latin typeface="DIN-MediumAlternate" pitchFamily="18" charset="0"/>
              </a:rPr>
              <a:t>YProjectCoord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1100" dirty="0">
                <a:solidFill>
                  <a:srgbClr val="0070C0"/>
                </a:solidFill>
                <a:latin typeface="DIN-MediumAlternate" pitchFamily="18" charset="0"/>
              </a:rPr>
              <a:t>out float2 </a:t>
            </a:r>
            <a:r>
              <a:rPr lang="en-US" sz="1100" dirty="0" err="1" smtClean="0">
                <a:solidFill>
                  <a:schemeClr val="bg1"/>
                </a:solidFill>
                <a:latin typeface="DIN-MediumAlternate" pitchFamily="18" charset="0"/>
              </a:rPr>
              <a:t>ZProjectCoord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)</a:t>
            </a:r>
            <a:endParaRPr lang="en-US" sz="11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{</a:t>
            </a:r>
          </a:p>
          <a:p>
            <a:pPr marL="0" indent="0">
              <a:buNone/>
            </a:pP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1100" dirty="0" smtClean="0">
                <a:solidFill>
                  <a:srgbClr val="0070C0"/>
                </a:solidFill>
                <a:latin typeface="DIN-MediumAlternate" pitchFamily="18" charset="0"/>
              </a:rPr>
              <a:t>float3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DIN-MediumAlternate" pitchFamily="18" charset="0"/>
              </a:rPr>
              <a:t>negativePos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 = -</a:t>
            </a:r>
            <a:r>
              <a:rPr lang="en-US" sz="1100" dirty="0" err="1">
                <a:solidFill>
                  <a:schemeClr val="bg1"/>
                </a:solidFill>
                <a:latin typeface="DIN-MediumAlternate" pitchFamily="18" charset="0"/>
              </a:rPr>
              <a:t>pos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;</a:t>
            </a:r>
          </a:p>
          <a:p>
            <a:pPr marL="0" indent="0">
              <a:buNone/>
            </a:pP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1100" dirty="0" err="1" smtClean="0">
                <a:solidFill>
                  <a:schemeClr val="bg1"/>
                </a:solidFill>
                <a:latin typeface="DIN-MediumAlternate" pitchFamily="18" charset="0"/>
              </a:rPr>
              <a:t>XProjectCoord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= </a:t>
            </a:r>
            <a:r>
              <a:rPr lang="en-US" sz="1100" dirty="0">
                <a:solidFill>
                  <a:srgbClr val="0070C0"/>
                </a:solidFill>
                <a:latin typeface="DIN-MediumAlternate" pitchFamily="18" charset="0"/>
              </a:rPr>
              <a:t>float2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1100" dirty="0" err="1" smtClean="0">
                <a:solidFill>
                  <a:schemeClr val="bg1"/>
                </a:solidFill>
                <a:latin typeface="DIN-MediumAlternate" pitchFamily="18" charset="0"/>
              </a:rPr>
              <a:t>pos.y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  <a:latin typeface="DIN-MediumAlternate" pitchFamily="18" charset="0"/>
              </a:rPr>
              <a:t>negativePos.z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);</a:t>
            </a:r>
            <a:endParaRPr lang="en-US" sz="11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1100" dirty="0" err="1" smtClean="0">
                <a:solidFill>
                  <a:schemeClr val="bg1"/>
                </a:solidFill>
                <a:latin typeface="DIN-MediumAlternate" pitchFamily="18" charset="0"/>
              </a:rPr>
              <a:t>YProjectCoord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= </a:t>
            </a:r>
            <a:r>
              <a:rPr lang="en-US" sz="1100" dirty="0">
                <a:solidFill>
                  <a:srgbClr val="0070C0"/>
                </a:solidFill>
                <a:latin typeface="DIN-MediumAlternate" pitchFamily="18" charset="0"/>
              </a:rPr>
              <a:t>float2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1100" dirty="0" err="1" smtClean="0">
                <a:solidFill>
                  <a:schemeClr val="bg1"/>
                </a:solidFill>
                <a:latin typeface="DIN-MediumAlternate" pitchFamily="18" charset="0"/>
              </a:rPr>
              <a:t>pos.x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  <a:latin typeface="DIN-MediumAlternate" pitchFamily="18" charset="0"/>
              </a:rPr>
              <a:t>negativePos.z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);</a:t>
            </a:r>
            <a:endParaRPr lang="en-US" sz="11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1100" dirty="0" err="1" smtClean="0">
                <a:solidFill>
                  <a:schemeClr val="bg1"/>
                </a:solidFill>
                <a:latin typeface="DIN-MediumAlternate" pitchFamily="18" charset="0"/>
              </a:rPr>
              <a:t>ZProjectCoord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= </a:t>
            </a:r>
            <a:r>
              <a:rPr lang="en-US" sz="1100" dirty="0">
                <a:solidFill>
                  <a:srgbClr val="0070C0"/>
                </a:solidFill>
                <a:latin typeface="DIN-MediumAlternate" pitchFamily="18" charset="0"/>
              </a:rPr>
              <a:t>float2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1100" dirty="0" err="1" smtClean="0">
                <a:solidFill>
                  <a:schemeClr val="bg1"/>
                </a:solidFill>
                <a:latin typeface="DIN-MediumAlternate" pitchFamily="18" charset="0"/>
              </a:rPr>
              <a:t>pos.x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  <a:latin typeface="DIN-MediumAlternate" pitchFamily="18" charset="0"/>
              </a:rPr>
              <a:t>negativePos.y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);</a:t>
            </a:r>
          </a:p>
          <a:p>
            <a:pPr marL="0" indent="0">
              <a:buNone/>
            </a:pP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}</a:t>
            </a:r>
          </a:p>
          <a:p>
            <a:pPr marL="0" indent="0">
              <a:buNone/>
            </a:pPr>
            <a:endParaRPr lang="en-US" sz="11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1100" dirty="0">
                <a:solidFill>
                  <a:srgbClr val="0070C0"/>
                </a:solidFill>
                <a:latin typeface="DIN-MediumAlternate" pitchFamily="18" charset="0"/>
              </a:rPr>
              <a:t>void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DIN-MediumAlternate" pitchFamily="18" charset="0"/>
              </a:rPr>
              <a:t>TextureTripleTap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1100" dirty="0" smtClean="0">
                <a:solidFill>
                  <a:srgbClr val="0070C0"/>
                </a:solidFill>
                <a:latin typeface="DIN-MediumAlternate" pitchFamily="18" charset="0"/>
              </a:rPr>
              <a:t>sampler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DIN-MediumAlternate" pitchFamily="18" charset="0"/>
              </a:rPr>
              <a:t>texSampler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1100" dirty="0">
                <a:solidFill>
                  <a:srgbClr val="0070C0"/>
                </a:solidFill>
                <a:latin typeface="DIN-MediumAlternate" pitchFamily="18" charset="0"/>
              </a:rPr>
              <a:t>in float2 </a:t>
            </a:r>
            <a:r>
              <a:rPr lang="en-US" sz="1100" dirty="0" err="1">
                <a:solidFill>
                  <a:schemeClr val="bg1"/>
                </a:solidFill>
                <a:latin typeface="DIN-MediumAlternate" pitchFamily="18" charset="0"/>
              </a:rPr>
              <a:t>coordX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1100" dirty="0">
                <a:solidFill>
                  <a:srgbClr val="0070C0"/>
                </a:solidFill>
                <a:latin typeface="DIN-MediumAlternate" pitchFamily="18" charset="0"/>
              </a:rPr>
              <a:t>in float2 </a:t>
            </a:r>
            <a:r>
              <a:rPr lang="en-US" sz="1100" dirty="0" err="1">
                <a:solidFill>
                  <a:schemeClr val="bg1"/>
                </a:solidFill>
                <a:latin typeface="DIN-MediumAlternate" pitchFamily="18" charset="0"/>
              </a:rPr>
              <a:t>coordY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1100" dirty="0">
                <a:solidFill>
                  <a:srgbClr val="0070C0"/>
                </a:solidFill>
                <a:latin typeface="DIN-MediumAlternate" pitchFamily="18" charset="0"/>
              </a:rPr>
              <a:t>in float2 </a:t>
            </a:r>
            <a:r>
              <a:rPr lang="en-US" sz="1100" dirty="0" err="1">
                <a:solidFill>
                  <a:schemeClr val="bg1"/>
                </a:solidFill>
                <a:latin typeface="DIN-MediumAlternate" pitchFamily="18" charset="0"/>
              </a:rPr>
              <a:t>coordZ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1100" dirty="0">
                <a:solidFill>
                  <a:srgbClr val="0070C0"/>
                </a:solidFill>
                <a:latin typeface="DIN-MediumAlternate" pitchFamily="18" charset="0"/>
              </a:rPr>
              <a:t>in float3 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normal, </a:t>
            </a:r>
            <a:r>
              <a:rPr lang="en-US" sz="1100" dirty="0">
                <a:solidFill>
                  <a:srgbClr val="0070C0"/>
                </a:solidFill>
                <a:latin typeface="DIN-MediumAlternate" pitchFamily="18" charset="0"/>
              </a:rPr>
              <a:t>out float4 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results )</a:t>
            </a:r>
            <a:endParaRPr lang="en-US" sz="11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{</a:t>
            </a:r>
          </a:p>
          <a:p>
            <a:pPr marL="0" indent="0">
              <a:buNone/>
            </a:pP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1100" dirty="0" smtClean="0">
                <a:solidFill>
                  <a:srgbClr val="0070C0"/>
                </a:solidFill>
                <a:latin typeface="DIN-MediumAlternate" pitchFamily="18" charset="0"/>
              </a:rPr>
              <a:t>float4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texColor0 = </a:t>
            </a:r>
            <a:r>
              <a:rPr lang="en-US" sz="1100" dirty="0" smtClean="0">
                <a:solidFill>
                  <a:srgbClr val="0070C0"/>
                </a:solidFill>
                <a:latin typeface="DIN-MediumAlternate" pitchFamily="18" charset="0"/>
              </a:rPr>
              <a:t>tex2D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1100" dirty="0" err="1" smtClean="0">
                <a:solidFill>
                  <a:schemeClr val="bg1"/>
                </a:solidFill>
                <a:latin typeface="DIN-MediumAlternate" pitchFamily="18" charset="0"/>
              </a:rPr>
              <a:t>texSampler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  <a:latin typeface="DIN-MediumAlternate" pitchFamily="18" charset="0"/>
              </a:rPr>
              <a:t>coordX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);</a:t>
            </a:r>
            <a:endParaRPr lang="en-US" sz="11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1100" dirty="0" smtClean="0">
                <a:solidFill>
                  <a:srgbClr val="0070C0"/>
                </a:solidFill>
                <a:latin typeface="DIN-MediumAlternate" pitchFamily="18" charset="0"/>
              </a:rPr>
              <a:t>float4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texColor1 = </a:t>
            </a:r>
            <a:r>
              <a:rPr lang="en-US" sz="1100" dirty="0">
                <a:solidFill>
                  <a:srgbClr val="0070C0"/>
                </a:solidFill>
                <a:latin typeface="DIN-MediumAlternate" pitchFamily="18" charset="0"/>
              </a:rPr>
              <a:t>tex2D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1100" dirty="0" err="1" smtClean="0">
                <a:solidFill>
                  <a:schemeClr val="bg1"/>
                </a:solidFill>
                <a:latin typeface="DIN-MediumAlternate" pitchFamily="18" charset="0"/>
              </a:rPr>
              <a:t>texSampler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  <a:latin typeface="DIN-MediumAlternate" pitchFamily="18" charset="0"/>
              </a:rPr>
              <a:t>coordY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);</a:t>
            </a:r>
            <a:endParaRPr lang="en-US" sz="11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1100" dirty="0" smtClean="0">
                <a:solidFill>
                  <a:srgbClr val="0070C0"/>
                </a:solidFill>
                <a:latin typeface="DIN-MediumAlternate" pitchFamily="18" charset="0"/>
              </a:rPr>
              <a:t>float4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texColor2 = </a:t>
            </a:r>
            <a:r>
              <a:rPr lang="en-US" sz="1100" dirty="0">
                <a:solidFill>
                  <a:srgbClr val="0070C0"/>
                </a:solidFill>
                <a:latin typeface="DIN-MediumAlternate" pitchFamily="18" charset="0"/>
              </a:rPr>
              <a:t>tex2D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1100" dirty="0" err="1" smtClean="0">
                <a:solidFill>
                  <a:schemeClr val="bg1"/>
                </a:solidFill>
                <a:latin typeface="DIN-MediumAlternate" pitchFamily="18" charset="0"/>
              </a:rPr>
              <a:t>texSampler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  <a:latin typeface="DIN-MediumAlternate" pitchFamily="18" charset="0"/>
              </a:rPr>
              <a:t>coordZ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);</a:t>
            </a:r>
            <a:endParaRPr lang="en-US" sz="11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endParaRPr lang="en-US" sz="1100" dirty="0" smtClean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  </a:t>
            </a:r>
            <a:r>
              <a:rPr lang="en-US" sz="1100" dirty="0" smtClean="0">
                <a:solidFill>
                  <a:srgbClr val="0070C0"/>
                </a:solidFill>
                <a:latin typeface="DIN-MediumAlternate" pitchFamily="18" charset="0"/>
              </a:rPr>
              <a:t>float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value0 = </a:t>
            </a:r>
            <a:r>
              <a:rPr lang="en-US" sz="1100" dirty="0">
                <a:solidFill>
                  <a:srgbClr val="0070C0"/>
                </a:solidFill>
                <a:latin typeface="DIN-MediumAlternate" pitchFamily="18" charset="0"/>
              </a:rPr>
              <a:t>abs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1100" dirty="0" smtClean="0">
                <a:solidFill>
                  <a:srgbClr val="0070C0"/>
                </a:solidFill>
                <a:latin typeface="DIN-MediumAlternate" pitchFamily="18" charset="0"/>
              </a:rPr>
              <a:t>dot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( normal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1100" dirty="0" smtClean="0">
                <a:solidFill>
                  <a:srgbClr val="0070C0"/>
                </a:solidFill>
                <a:latin typeface="DIN-MediumAlternate" pitchFamily="18" charset="0"/>
              </a:rPr>
              <a:t>float3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( 1,0,0 ) ) );</a:t>
            </a:r>
            <a:endParaRPr lang="en-US" sz="11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   value0 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= </a:t>
            </a:r>
            <a:r>
              <a:rPr lang="en-US" sz="1100" dirty="0">
                <a:solidFill>
                  <a:srgbClr val="0070C0"/>
                </a:solidFill>
                <a:latin typeface="DIN-MediumAlternate" pitchFamily="18" charset="0"/>
              </a:rPr>
              <a:t>saturate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1100" dirty="0" err="1" smtClean="0">
                <a:solidFill>
                  <a:srgbClr val="0070C0"/>
                </a:solidFill>
                <a:latin typeface="DIN-MediumAlternate" pitchFamily="18" charset="0"/>
              </a:rPr>
              <a:t>pow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( value0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2 ) );</a:t>
            </a:r>
            <a:endParaRPr lang="en-US" sz="11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1100" dirty="0" smtClean="0">
                <a:solidFill>
                  <a:srgbClr val="0070C0"/>
                </a:solidFill>
                <a:latin typeface="DIN-MediumAlternate" pitchFamily="18" charset="0"/>
              </a:rPr>
              <a:t>float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value1 = </a:t>
            </a:r>
            <a:r>
              <a:rPr lang="en-US" sz="1100" dirty="0">
                <a:solidFill>
                  <a:srgbClr val="0070C0"/>
                </a:solidFill>
                <a:latin typeface="DIN-MediumAlternate" pitchFamily="18" charset="0"/>
              </a:rPr>
              <a:t>abs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1100" dirty="0" smtClean="0">
                <a:solidFill>
                  <a:srgbClr val="0070C0"/>
                </a:solidFill>
                <a:latin typeface="DIN-MediumAlternate" pitchFamily="18" charset="0"/>
              </a:rPr>
              <a:t>dot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( normal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1100" dirty="0" smtClean="0">
                <a:solidFill>
                  <a:srgbClr val="0070C0"/>
                </a:solidFill>
                <a:latin typeface="DIN-MediumAlternate" pitchFamily="18" charset="0"/>
              </a:rPr>
              <a:t>float3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( 0,1,0 ) ) );</a:t>
            </a:r>
            <a:endParaRPr lang="en-US" sz="11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   value1 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= </a:t>
            </a:r>
            <a:r>
              <a:rPr lang="en-US" sz="1100" dirty="0">
                <a:solidFill>
                  <a:srgbClr val="0070C0"/>
                </a:solidFill>
                <a:latin typeface="DIN-MediumAlternate" pitchFamily="18" charset="0"/>
              </a:rPr>
              <a:t>saturate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1100" dirty="0" err="1" smtClean="0">
                <a:solidFill>
                  <a:srgbClr val="0070C0"/>
                </a:solidFill>
                <a:latin typeface="DIN-MediumAlternate" pitchFamily="18" charset="0"/>
              </a:rPr>
              <a:t>pow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( value1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2 ) );</a:t>
            </a:r>
            <a:endParaRPr lang="en-US" sz="11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   </a:t>
            </a:r>
            <a:r>
              <a:rPr lang="en-US" sz="1100" dirty="0" smtClean="0">
                <a:solidFill>
                  <a:srgbClr val="0070C0"/>
                </a:solidFill>
                <a:latin typeface="DIN-MediumAlternate" pitchFamily="18" charset="0"/>
              </a:rPr>
              <a:t>float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value2 = </a:t>
            </a:r>
            <a:r>
              <a:rPr lang="en-US" sz="1100" dirty="0">
                <a:solidFill>
                  <a:srgbClr val="0070C0"/>
                </a:solidFill>
                <a:latin typeface="DIN-MediumAlternate" pitchFamily="18" charset="0"/>
              </a:rPr>
              <a:t>abs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1100" dirty="0" smtClean="0">
                <a:solidFill>
                  <a:srgbClr val="0070C0"/>
                </a:solidFill>
                <a:latin typeface="DIN-MediumAlternate" pitchFamily="18" charset="0"/>
              </a:rPr>
              <a:t>dot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( normal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1100" dirty="0">
                <a:solidFill>
                  <a:srgbClr val="0070C0"/>
                </a:solidFill>
                <a:latin typeface="DIN-MediumAlternate" pitchFamily="18" charset="0"/>
              </a:rPr>
              <a:t>float3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( 0,0,1 ) ) );</a:t>
            </a:r>
            <a:endParaRPr lang="en-US" sz="11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   value2 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= </a:t>
            </a:r>
            <a:r>
              <a:rPr lang="en-US" sz="1100" dirty="0">
                <a:solidFill>
                  <a:srgbClr val="0070C0"/>
                </a:solidFill>
                <a:latin typeface="DIN-MediumAlternate" pitchFamily="18" charset="0"/>
              </a:rPr>
              <a:t>saturate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( </a:t>
            </a:r>
            <a:r>
              <a:rPr lang="en-US" sz="1100" dirty="0" err="1" smtClean="0">
                <a:solidFill>
                  <a:srgbClr val="0070C0"/>
                </a:solidFill>
                <a:latin typeface="DIN-MediumAlternate" pitchFamily="18" charset="0"/>
              </a:rPr>
              <a:t>pow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( value2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, </a:t>
            </a: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2 ) );</a:t>
            </a:r>
            <a:endParaRPr lang="en-US" sz="11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1100" dirty="0" smtClean="0">
                <a:solidFill>
                  <a:schemeClr val="bg1"/>
                </a:solidFill>
                <a:latin typeface="DIN-MediumAlternate" pitchFamily="18" charset="0"/>
              </a:rPr>
              <a:t>    results </a:t>
            </a: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= (texColor0 * value0) + (texColor1 * value1) + (texColor2 * value2);</a:t>
            </a:r>
          </a:p>
          <a:p>
            <a:pPr marL="0" indent="0">
              <a:buNone/>
            </a:pPr>
            <a:r>
              <a:rPr lang="en-US" sz="1100" dirty="0">
                <a:solidFill>
                  <a:schemeClr val="bg1"/>
                </a:solidFill>
                <a:latin typeface="DIN-MediumAlternate" pitchFamily="18" charset="0"/>
              </a:rPr>
              <a:t>}</a:t>
            </a:r>
          </a:p>
          <a:p>
            <a:pPr marL="0" indent="0">
              <a:buNone/>
            </a:pPr>
            <a:endParaRPr lang="en-US" sz="800" dirty="0">
              <a:solidFill>
                <a:schemeClr val="bg1"/>
              </a:solidFill>
              <a:latin typeface="DIN-MediumAlternate" pitchFamily="18" charset="0"/>
            </a:endParaRPr>
          </a:p>
          <a:p>
            <a:pPr marL="0" indent="0">
              <a:buNone/>
            </a:pPr>
            <a:r>
              <a:rPr lang="en-US" sz="800" dirty="0">
                <a:solidFill>
                  <a:schemeClr val="bg1"/>
                </a:solidFill>
                <a:latin typeface="DIN-MediumAlternate" pitchFamily="18" charset="0"/>
              </a:rPr>
              <a:t>	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0553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51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1427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6091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Fire Lights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Results</a:t>
            </a:r>
          </a:p>
        </p:txBody>
      </p:sp>
      <p:pic>
        <p:nvPicPr>
          <p:cNvPr id="4" name="Tras - Fire Lights.mp4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5905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5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Frame Breakdown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04950"/>
            <a:ext cx="5758733" cy="2743200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Let’s take a look at how our rendering frame breaks down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92133" y="1009650"/>
            <a:ext cx="2547067" cy="354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9363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Frame Breakdown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352550"/>
            <a:ext cx="8077200" cy="2743200"/>
          </a:xfrm>
        </p:spPr>
        <p:txBody>
          <a:bodyPr>
            <a:normAutofit/>
          </a:bodyPr>
          <a:lstStyle/>
          <a:p>
            <a:pPr indent="-342900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Render all shadow maps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352550"/>
            <a:ext cx="35814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6563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Frame Breakdown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352550"/>
            <a:ext cx="8077200" cy="2743200"/>
          </a:xfrm>
        </p:spPr>
        <p:txBody>
          <a:bodyPr>
            <a:normAutofit/>
          </a:bodyPr>
          <a:lstStyle/>
          <a:p>
            <a:pPr marL="457200" indent="-457200"/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Remainder of frame organized by scenes</a:t>
            </a:r>
          </a:p>
          <a:p>
            <a:pPr marL="457200" indent="-457200"/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Each scene linked to camera</a:t>
            </a:r>
          </a:p>
          <a:p>
            <a:pPr marL="457200" indent="-457200"/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Each consists of all following passes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0679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Frame Breakdown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352550"/>
            <a:ext cx="8077200" cy="27432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Normal/Depth pass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85950"/>
            <a:ext cx="4522126" cy="254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21874" y="1885950"/>
            <a:ext cx="4522126" cy="254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7916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Frame Breakdown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352550"/>
            <a:ext cx="8077200" cy="2743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2.    Depth/Normal </a:t>
            </a:r>
            <a:r>
              <a:rPr lang="en-US" sz="2000" dirty="0" err="1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Downsample</a:t>
            </a:r>
            <a:endParaRPr lang="en-US" sz="20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733550"/>
            <a:ext cx="4063999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640628"/>
            <a:ext cx="2709333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0001" y="1746019"/>
            <a:ext cx="4063999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3308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Frame Breakdown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352550"/>
            <a:ext cx="8077200" cy="2743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3.    Dark lights and low-res lights (later)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1000" y="1809750"/>
            <a:ext cx="5588000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7008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Selling the Team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Team 1 (Light maps)</a:t>
            </a:r>
          </a:p>
          <a:p>
            <a:pPr lvl="1"/>
            <a:r>
              <a:rPr lang="en-US" sz="18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A lot of effort on scene cleanup</a:t>
            </a:r>
          </a:p>
          <a:p>
            <a:pPr lvl="1"/>
            <a:r>
              <a:rPr lang="en-US" sz="18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Many iterations of bakes to get right results</a:t>
            </a:r>
          </a:p>
          <a:p>
            <a:pPr lvl="1"/>
            <a:r>
              <a:rPr lang="en-US" sz="18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Final bake took about a day (on a single machine)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Team 2 (Deferred)</a:t>
            </a:r>
          </a:p>
          <a:p>
            <a:pPr lvl="1"/>
            <a:r>
              <a:rPr lang="en-US" sz="18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Rudimentary version of new lighting system implemented</a:t>
            </a:r>
          </a:p>
          <a:p>
            <a:pPr lvl="1"/>
            <a:r>
              <a:rPr lang="en-US" sz="18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Artist had about 3-4 actual days to light the level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46653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Frame Breakdown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352550"/>
            <a:ext cx="8077200" cy="2743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4.    Fire lights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1000" y="1809750"/>
            <a:ext cx="5588000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6063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Frame Breakdown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352550"/>
            <a:ext cx="8077200" cy="2743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5.    SSAO generation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1733550"/>
            <a:ext cx="4724400" cy="2657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419350"/>
            <a:ext cx="4724400" cy="2657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7547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Frame Breakdown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352550"/>
            <a:ext cx="8077200" cy="2743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6.    Light buffer generation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809750"/>
            <a:ext cx="5791200" cy="325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1925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Frame Breakdown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352550"/>
            <a:ext cx="8077200" cy="2743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7.    SSAO/Ambient/Low-res/Dark light application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809749"/>
            <a:ext cx="5791200" cy="3257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7512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Frame Breakdown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352550"/>
            <a:ext cx="8077200" cy="2743200"/>
          </a:xfrm>
        </p:spPr>
        <p:txBody>
          <a:bodyPr>
            <a:normAutofit/>
          </a:bodyPr>
          <a:lstStyle/>
          <a:p>
            <a:pPr marL="457200" indent="-457200">
              <a:buAutoNum type="arabicPeriod" startAt="8"/>
            </a:pPr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Composite pass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09750"/>
            <a:ext cx="48768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419350"/>
            <a:ext cx="48768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1429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Frame Breakdown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352550"/>
            <a:ext cx="8077200" cy="27432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9"/>
            </a:pPr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Fog application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809749"/>
            <a:ext cx="5791200" cy="325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8411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Frame Breakdown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352550"/>
            <a:ext cx="8077200" cy="2743200"/>
          </a:xfrm>
        </p:spPr>
        <p:txBody>
          <a:bodyPr>
            <a:normAutofit/>
          </a:bodyPr>
          <a:lstStyle/>
          <a:p>
            <a:pPr marL="457200" indent="-457200">
              <a:buAutoNum type="arabicPeriod" startAt="10"/>
            </a:pPr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Wet light application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809749"/>
            <a:ext cx="5791200" cy="325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2426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Frame Breakdown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352550"/>
            <a:ext cx="8077200" cy="2743200"/>
          </a:xfrm>
        </p:spPr>
        <p:txBody>
          <a:bodyPr>
            <a:normAutofit/>
          </a:bodyPr>
          <a:lstStyle/>
          <a:p>
            <a:pPr marL="457200" indent="-457200">
              <a:buAutoNum type="arabicPeriod" startAt="11"/>
            </a:pPr>
            <a:r>
              <a:rPr lang="en-US" sz="2000" dirty="0" err="1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Translucents</a:t>
            </a:r>
            <a:endParaRPr lang="en-US" sz="20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09750"/>
            <a:ext cx="48768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400300"/>
            <a:ext cx="48768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1630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Frame Breakdown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352550"/>
            <a:ext cx="8077200" cy="2743200"/>
          </a:xfrm>
        </p:spPr>
        <p:txBody>
          <a:bodyPr>
            <a:normAutofit/>
          </a:bodyPr>
          <a:lstStyle/>
          <a:p>
            <a:pPr marL="457200" indent="-457200">
              <a:buAutoNum type="arabicPeriod" startAt="12"/>
            </a:pPr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Post-processing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09750"/>
            <a:ext cx="48768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400300"/>
            <a:ext cx="48768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4374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Optimizations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Rendering as many lights as we do can get expensive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Came up with a number of optimizations to save time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Linear world depth targets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Light bounding volumes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Low-res lights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Particle lighting optimizations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6959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0" y="1962150"/>
            <a:ext cx="4343400" cy="2514600"/>
          </a:xfrm>
          <a:prstGeom prst="rect">
            <a:avLst/>
          </a:prstGeom>
          <a:solidFill>
            <a:srgbClr val="FFC000"/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Results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pic>
        <p:nvPicPr>
          <p:cNvPr id="4" name="Picture 3" descr="village_darklight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2038350"/>
            <a:ext cx="4199466" cy="2362200"/>
          </a:xfrm>
          <a:prstGeom prst="rect">
            <a:avLst/>
          </a:prstGeom>
        </p:spPr>
      </p:pic>
      <p:pic>
        <p:nvPicPr>
          <p:cNvPr id="5" name="Picture 4" descr="village_lightmap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2038350"/>
            <a:ext cx="4199467" cy="2362200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6210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Optimizations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Linear world depth targets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We generate a half and quarter res version of the depth buffer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Also generate linear world space versions of said buffers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Allows us to save on conversion instructions when having to sample depth (which happens A LOT)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6060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Optimizations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Light bounding volumes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When rendering deferred lights, we use a 2 sided stencil to pick up only the area of affect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First pass deferred lighting used screen space quads to do light application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This became a CPU bottleneck (250+ lights in a frame)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As an optimization, started rendering transformed light bounding box for application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Very little impact on GPU, HUGE impact on CPU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1288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Optimizations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Low-res lights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Having lots of lights was taking a toll on the GPU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Low-res lights were a great solution to the problem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Lights are rendered at half resolution in a buffer shared with dark lights (in the alpha channel)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They do not do any spec calculations or shadowing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They are applied with dark lights during SSAO/Ambient fold in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Re-use bi-lateral </a:t>
            </a:r>
            <a:r>
              <a:rPr lang="en-US" sz="2000" dirty="0" err="1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upsample</a:t>
            </a:r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 weights computed for SSAO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Auto created when lights get beyond a certain range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5311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1530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Optimizations (Cont’d)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Particle lighting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Per pixel particle lighting was far too expensive given the amount of particles we have in a frame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Gather 4 nearest lights + directional at each emitter and store an averaged light color and direction (similar to player light)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This light color/direction is then applied at the particle level, reducing lighting to a dot product and </a:t>
            </a:r>
            <a:r>
              <a:rPr lang="en-US" sz="2000" dirty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a</a:t>
            </a:r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 multiply instruction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8462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4755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DX 11 Enhancements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04950"/>
            <a:ext cx="8077200" cy="31242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PC version of the game handled by </a:t>
            </a:r>
            <a:r>
              <a:rPr lang="en-US" sz="2400" dirty="0" err="1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Nixxes</a:t>
            </a:r>
            <a:endParaRPr lang="en-US" sz="24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With exception of </a:t>
            </a:r>
            <a:r>
              <a:rPr lang="en-US" sz="2000" dirty="0" err="1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TressFX</a:t>
            </a:r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 (Crystal Dynamics)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New SSAO techniques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Modified Multi-Resolution of AMD’s HDAO technique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4772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4788" y="346"/>
            <a:ext cx="9709788" cy="5143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68807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2400" y="0"/>
            <a:ext cx="9709788" cy="5143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47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DX 11 Enhancements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04950"/>
            <a:ext cx="8077200" cy="31242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Wet light enhancements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Added screen space reflections to wet highlights</a:t>
            </a:r>
          </a:p>
          <a:p>
            <a:r>
              <a:rPr lang="en-US" sz="2400" dirty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Lighting and Shadowing</a:t>
            </a:r>
          </a:p>
          <a:p>
            <a:pPr lvl="1"/>
            <a:r>
              <a:rPr lang="en-US" sz="2000" dirty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Contact hardening shadows</a:t>
            </a:r>
          </a:p>
          <a:p>
            <a:pPr lvl="1"/>
            <a:r>
              <a:rPr lang="en-US" sz="2000" dirty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High precision light accumulation buffer</a:t>
            </a:r>
          </a:p>
          <a:p>
            <a:endParaRPr lang="en-US" sz="24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2516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The Crystal Lighting System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3400" y="1504950"/>
            <a:ext cx="6758625" cy="2743200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Hybrid lighting solution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Deferred via accumulation buffer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Forward for </a:t>
            </a:r>
            <a:r>
              <a:rPr lang="en-US" sz="2000" dirty="0" err="1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translucents</a:t>
            </a:r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 and complex materials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System is made up of various light types and light complexities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Combined with art driven lighting stages that are editable in real-time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92025" y="622364"/>
            <a:ext cx="1775775" cy="4463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5328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0"/>
            <a:ext cx="9729575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2832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346"/>
            <a:ext cx="9729575" cy="5138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9278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Looking Ahead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Compute-based lighting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More complex lighting models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Physically correct lighting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The next few years should be very interesting</a:t>
            </a:r>
            <a:endParaRPr lang="en-US" sz="2000" dirty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24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Special Thanks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Nixxes</a:t>
            </a:r>
            <a:endParaRPr lang="en-US" sz="1200" dirty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  <a:p>
            <a:pPr lvl="1"/>
            <a:r>
              <a:rPr lang="en-US" sz="2000" dirty="0" err="1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Jurjen</a:t>
            </a:r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 </a:t>
            </a:r>
            <a:r>
              <a:rPr lang="en-US" sz="2000" dirty="0" err="1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Katsman</a:t>
            </a:r>
            <a:endParaRPr lang="en-US" sz="20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Tim Van </a:t>
            </a:r>
            <a:r>
              <a:rPr lang="en-US" sz="2000" dirty="0" err="1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Klooster</a:t>
            </a:r>
            <a:endParaRPr lang="en-US" sz="2000" dirty="0" smtClean="0">
              <a:solidFill>
                <a:schemeClr val="accent4">
                  <a:lumMod val="10000"/>
                </a:schemeClr>
              </a:solidFill>
              <a:latin typeface="DIN-MediumAlternate" pitchFamily="18" charset="0"/>
            </a:endParaRPr>
          </a:p>
          <a:p>
            <a:r>
              <a:rPr lang="en-US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Crystal Dynamics</a:t>
            </a:r>
          </a:p>
          <a:p>
            <a:pPr lvl="1"/>
            <a:r>
              <a:rPr lang="en-US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The Horizon team</a:t>
            </a:r>
          </a:p>
          <a:p>
            <a:pPr lvl="1"/>
            <a:r>
              <a:rPr lang="en-US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The entire Tomb Raider team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110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10000"/>
                  </a:schemeClr>
                </a:solidFill>
                <a:latin typeface="DIN-BoldAlternate" pitchFamily="18" charset="0"/>
              </a:rPr>
              <a:t>End</a:t>
            </a:r>
            <a:endParaRPr lang="en-US" sz="3600" dirty="0">
              <a:solidFill>
                <a:schemeClr val="accent4">
                  <a:lumMod val="10000"/>
                </a:schemeClr>
              </a:solidFill>
              <a:latin typeface="DIN-BoldAlternat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Thanks for your time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Swag bag giveaway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Please fill out your surveys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Make next year’s GDC even better!!</a:t>
            </a:r>
          </a:p>
          <a:p>
            <a:r>
              <a:rPr lang="en-US" sz="2400" dirty="0" smtClean="0">
                <a:solidFill>
                  <a:schemeClr val="accent4">
                    <a:lumMod val="10000"/>
                  </a:schemeClr>
                </a:solidFill>
                <a:latin typeface="DIN-MediumAlternate" pitchFamily="18" charset="0"/>
              </a:rPr>
              <a:t>Questions?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6940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Recommending A Strategy">
  <a:themeElements>
    <a:clrScheme name="Recommending A Strategy 1">
      <a:dk1>
        <a:srgbClr val="009999"/>
      </a:dk1>
      <a:lt1>
        <a:srgbClr val="FFFFFF"/>
      </a:lt1>
      <a:dk2>
        <a:srgbClr val="000066"/>
      </a:dk2>
      <a:lt2>
        <a:srgbClr val="339966"/>
      </a:lt2>
      <a:accent1>
        <a:srgbClr val="00CC99"/>
      </a:accent1>
      <a:accent2>
        <a:srgbClr val="0099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008AB9"/>
      </a:accent6>
      <a:hlink>
        <a:srgbClr val="336699"/>
      </a:hlink>
      <a:folHlink>
        <a:srgbClr val="B2B2B2"/>
      </a:folHlink>
    </a:clrScheme>
    <a:fontScheme name="Recommending A Strategy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Verdana" pitchFamily="4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Verdana" pitchFamily="45" charset="0"/>
          </a:defRPr>
        </a:defPPr>
      </a:lstStyle>
    </a:lnDef>
  </a:objectDefaults>
  <a:extraClrSchemeLst>
    <a:extraClrScheme>
      <a:clrScheme name="Recommending A Strategy 1">
        <a:dk1>
          <a:srgbClr val="009999"/>
        </a:dk1>
        <a:lt1>
          <a:srgbClr val="FFFFFF"/>
        </a:lt1>
        <a:dk2>
          <a:srgbClr val="000066"/>
        </a:dk2>
        <a:lt2>
          <a:srgbClr val="339966"/>
        </a:lt2>
        <a:accent1>
          <a:srgbClr val="00CC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E2CA"/>
        </a:accent5>
        <a:accent6>
          <a:srgbClr val="008AB9"/>
        </a:accent6>
        <a:hlink>
          <a:srgbClr val="33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2">
        <a:dk1>
          <a:srgbClr val="000000"/>
        </a:dk1>
        <a:lt1>
          <a:srgbClr val="FFFFFF"/>
        </a:lt1>
        <a:dk2>
          <a:srgbClr val="009900"/>
        </a:dk2>
        <a:lt2>
          <a:srgbClr val="CC0000"/>
        </a:lt2>
        <a:accent1>
          <a:srgbClr val="CCCC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2D2DB9"/>
        </a:accent6>
        <a:hlink>
          <a:srgbClr val="00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ommending A Strategy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ommending A Strategy 4">
        <a:dk1>
          <a:srgbClr val="333399"/>
        </a:dk1>
        <a:lt1>
          <a:srgbClr val="FFFFCC"/>
        </a:lt1>
        <a:dk2>
          <a:srgbClr val="000000"/>
        </a:dk2>
        <a:lt2>
          <a:srgbClr val="0000FF"/>
        </a:lt2>
        <a:accent1>
          <a:srgbClr val="800000"/>
        </a:accent1>
        <a:accent2>
          <a:srgbClr val="3366CC"/>
        </a:accent2>
        <a:accent3>
          <a:srgbClr val="AAAAAA"/>
        </a:accent3>
        <a:accent4>
          <a:srgbClr val="DADAAE"/>
        </a:accent4>
        <a:accent5>
          <a:srgbClr val="C0AAAA"/>
        </a:accent5>
        <a:accent6>
          <a:srgbClr val="2D5CB9"/>
        </a:accent6>
        <a:hlink>
          <a:srgbClr val="FF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5">
        <a:dk1>
          <a:srgbClr val="CC3300"/>
        </a:dk1>
        <a:lt1>
          <a:srgbClr val="FFFFCC"/>
        </a:lt1>
        <a:dk2>
          <a:srgbClr val="000000"/>
        </a:dk2>
        <a:lt2>
          <a:srgbClr val="CC6600"/>
        </a:lt2>
        <a:accent1>
          <a:srgbClr val="993300"/>
        </a:accent1>
        <a:accent2>
          <a:srgbClr val="808000"/>
        </a:accent2>
        <a:accent3>
          <a:srgbClr val="AAAAAA"/>
        </a:accent3>
        <a:accent4>
          <a:srgbClr val="DADAAE"/>
        </a:accent4>
        <a:accent5>
          <a:srgbClr val="CAADAA"/>
        </a:accent5>
        <a:accent6>
          <a:srgbClr val="7373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6">
        <a:dk1>
          <a:srgbClr val="66CCFF"/>
        </a:dk1>
        <a:lt1>
          <a:srgbClr val="CCECFF"/>
        </a:lt1>
        <a:dk2>
          <a:srgbClr val="000000"/>
        </a:dk2>
        <a:lt2>
          <a:srgbClr val="9999FF"/>
        </a:lt2>
        <a:accent1>
          <a:srgbClr val="FFFFFF"/>
        </a:accent1>
        <a:accent2>
          <a:srgbClr val="99CCFF"/>
        </a:accent2>
        <a:accent3>
          <a:srgbClr val="AAAAAA"/>
        </a:accent3>
        <a:accent4>
          <a:srgbClr val="AEC9DA"/>
        </a:accent4>
        <a:accent5>
          <a:srgbClr val="FFFFFF"/>
        </a:accent5>
        <a:accent6>
          <a:srgbClr val="8AB9E7"/>
        </a:accent6>
        <a:hlink>
          <a:srgbClr val="CCE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7">
        <a:dk1>
          <a:srgbClr val="993366"/>
        </a:dk1>
        <a:lt1>
          <a:srgbClr val="FFFFCC"/>
        </a:lt1>
        <a:dk2>
          <a:srgbClr val="333399"/>
        </a:dk2>
        <a:lt2>
          <a:srgbClr val="0066FF"/>
        </a:lt2>
        <a:accent1>
          <a:srgbClr val="6600FF"/>
        </a:accent1>
        <a:accent2>
          <a:srgbClr val="0099CC"/>
        </a:accent2>
        <a:accent3>
          <a:srgbClr val="ADADCA"/>
        </a:accent3>
        <a:accent4>
          <a:srgbClr val="DADAAE"/>
        </a:accent4>
        <a:accent5>
          <a:srgbClr val="B8AAFF"/>
        </a:accent5>
        <a:accent6>
          <a:srgbClr val="008AB9"/>
        </a:accent6>
        <a:hlink>
          <a:srgbClr val="66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8">
        <a:dk1>
          <a:srgbClr val="993366"/>
        </a:dk1>
        <a:lt1>
          <a:srgbClr val="EAEAEA"/>
        </a:lt1>
        <a:dk2>
          <a:srgbClr val="660066"/>
        </a:dk2>
        <a:lt2>
          <a:srgbClr val="CC0000"/>
        </a:lt2>
        <a:accent1>
          <a:srgbClr val="A50021"/>
        </a:accent1>
        <a:accent2>
          <a:srgbClr val="660033"/>
        </a:accent2>
        <a:accent3>
          <a:srgbClr val="B8AAB8"/>
        </a:accent3>
        <a:accent4>
          <a:srgbClr val="C8C8C8"/>
        </a:accent4>
        <a:accent5>
          <a:srgbClr val="CFAAAB"/>
        </a:accent5>
        <a:accent6>
          <a:srgbClr val="5C00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3327</TotalTime>
  <Words>3058</Words>
  <Application>Microsoft Macintosh PowerPoint</Application>
  <PresentationFormat>On-screen Show (16:9)</PresentationFormat>
  <Paragraphs>533</Paragraphs>
  <Slides>94</Slides>
  <Notes>94</Notes>
  <HiddenSlides>0</HiddenSlides>
  <MMClips>5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94</vt:i4>
      </vt:variant>
    </vt:vector>
  </HeadingPairs>
  <TitlesOfParts>
    <vt:vector size="96" baseType="lpstr">
      <vt:lpstr>Office Theme</vt:lpstr>
      <vt:lpstr>Recommending A Strategy</vt:lpstr>
      <vt:lpstr>Casting a New Light on a Familiar Face: Light-Based Rendering in Tomb Raider</vt:lpstr>
      <vt:lpstr>Talking Points</vt:lpstr>
      <vt:lpstr>Where We Started</vt:lpstr>
      <vt:lpstr>Light Map Problems With Regards to TR 2013</vt:lpstr>
      <vt:lpstr>First Pass Deferred Lighting</vt:lpstr>
      <vt:lpstr>Selling the Team on Deferred</vt:lpstr>
      <vt:lpstr>Selling the Team (Cont’d)</vt:lpstr>
      <vt:lpstr>Results</vt:lpstr>
      <vt:lpstr>The Crystal Lighting System</vt:lpstr>
      <vt:lpstr>The Crystal Lighting System (Cont’d)</vt:lpstr>
      <vt:lpstr>Light Stages</vt:lpstr>
      <vt:lpstr>Intensity Variation</vt:lpstr>
      <vt:lpstr>Intensity Variation (Cont’d)</vt:lpstr>
      <vt:lpstr>Attenuation Curves</vt:lpstr>
      <vt:lpstr>Attenuation Curves (Cont’d)</vt:lpstr>
      <vt:lpstr>Shadowing</vt:lpstr>
      <vt:lpstr>Texture Projection Modulation</vt:lpstr>
      <vt:lpstr>Texture Modulation (Cont’d)</vt:lpstr>
      <vt:lpstr>Light Complexities</vt:lpstr>
      <vt:lpstr>Light Complexities (Cont’d)</vt:lpstr>
      <vt:lpstr>Light Complexities (Cont’d)</vt:lpstr>
      <vt:lpstr>Slide 22</vt:lpstr>
      <vt:lpstr>Slide 23</vt:lpstr>
      <vt:lpstr>Light Types</vt:lpstr>
      <vt:lpstr>Slide 25</vt:lpstr>
      <vt:lpstr>Light Types (Cont’d)</vt:lpstr>
      <vt:lpstr>Slide 27</vt:lpstr>
      <vt:lpstr>Light Types (Cont’d)</vt:lpstr>
      <vt:lpstr>Slide 29</vt:lpstr>
      <vt:lpstr>Light Types (Cont’d)</vt:lpstr>
      <vt:lpstr>Slide 31</vt:lpstr>
      <vt:lpstr>Crystal Dynamics Lighting System</vt:lpstr>
      <vt:lpstr>Other Lighting Contributors</vt:lpstr>
      <vt:lpstr>SSAO</vt:lpstr>
      <vt:lpstr>SSAO (Cont’d)</vt:lpstr>
      <vt:lpstr>SSAO (Cont’d)</vt:lpstr>
      <vt:lpstr>SSAO (Cont’d)</vt:lpstr>
      <vt:lpstr>SSAO (Cont’d)</vt:lpstr>
      <vt:lpstr>SSAO (Cont’d)</vt:lpstr>
      <vt:lpstr>SSAO (Cont’d)</vt:lpstr>
      <vt:lpstr>Light-Based FX</vt:lpstr>
      <vt:lpstr>Wet Lights</vt:lpstr>
      <vt:lpstr>Slide 43</vt:lpstr>
      <vt:lpstr>Slide 44</vt:lpstr>
      <vt:lpstr>Slide 45</vt:lpstr>
      <vt:lpstr>Wet Lights (Cont’d)</vt:lpstr>
      <vt:lpstr>Wet Lights (Cont’d)</vt:lpstr>
      <vt:lpstr>Wet Lights (Cont’d)</vt:lpstr>
      <vt:lpstr>Wet Lights (Cont’d)</vt:lpstr>
      <vt:lpstr>Wet Lights (Cont’d)</vt:lpstr>
      <vt:lpstr>Fire Lights</vt:lpstr>
      <vt:lpstr>Slide 52</vt:lpstr>
      <vt:lpstr>Slide 53</vt:lpstr>
      <vt:lpstr>Fire Lights (Cont’d)</vt:lpstr>
      <vt:lpstr>Fire Lights (Cont’d)</vt:lpstr>
      <vt:lpstr>Fire Lights (Cont’d)</vt:lpstr>
      <vt:lpstr>Fire Lights (Cont’d)</vt:lpstr>
      <vt:lpstr>Fire Lights (Cont’d)</vt:lpstr>
      <vt:lpstr>Fire Lights (Cont’d)</vt:lpstr>
      <vt:lpstr>Fire Lights (Cont’d)</vt:lpstr>
      <vt:lpstr>Slide 61</vt:lpstr>
      <vt:lpstr>Slide 62</vt:lpstr>
      <vt:lpstr>Fire Lights (Cont’d)</vt:lpstr>
      <vt:lpstr>Frame Breakdown</vt:lpstr>
      <vt:lpstr>Frame Breakdown (Cont’d)</vt:lpstr>
      <vt:lpstr>Frame Breakdown (Cont’d)</vt:lpstr>
      <vt:lpstr>Frame Breakdown (Cont’d)</vt:lpstr>
      <vt:lpstr>Frame Breakdown (Cont’d)</vt:lpstr>
      <vt:lpstr>Frame Breakdown (Cont’d)</vt:lpstr>
      <vt:lpstr>Frame Breakdown (Cont’d)</vt:lpstr>
      <vt:lpstr>Frame Breakdown (Cont’d)</vt:lpstr>
      <vt:lpstr>Frame Breakdown (Cont’d)</vt:lpstr>
      <vt:lpstr>Frame Breakdown (Cont’d)</vt:lpstr>
      <vt:lpstr>Frame Breakdown (Cont’d)</vt:lpstr>
      <vt:lpstr>Frame Breakdown (Cont’d)</vt:lpstr>
      <vt:lpstr>Frame Breakdown (Cont’d)</vt:lpstr>
      <vt:lpstr>Frame Breakdown (Cont’d)</vt:lpstr>
      <vt:lpstr>Frame Breakdown (Cont’d)</vt:lpstr>
      <vt:lpstr>Optimizations</vt:lpstr>
      <vt:lpstr>Optimizations (Cont’d)</vt:lpstr>
      <vt:lpstr>Optimizations (Cont’d)</vt:lpstr>
      <vt:lpstr>Optimizations (Cont’d)</vt:lpstr>
      <vt:lpstr>Slide 83</vt:lpstr>
      <vt:lpstr>Optimizations (Cont’d)</vt:lpstr>
      <vt:lpstr>Slide 85</vt:lpstr>
      <vt:lpstr>DX 11 Enhancements</vt:lpstr>
      <vt:lpstr>Slide 87</vt:lpstr>
      <vt:lpstr>Slide 88</vt:lpstr>
      <vt:lpstr>DX 11 Enhancements</vt:lpstr>
      <vt:lpstr>Slide 90</vt:lpstr>
      <vt:lpstr>Slide 91</vt:lpstr>
      <vt:lpstr>Looking Ahead</vt:lpstr>
      <vt:lpstr>Special Thanks</vt:lpstr>
      <vt:lpstr>End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Casting a New Light on a Familiar Face:</dc:title>
  <dc:creator>jlacroix</dc:creator>
  <cp:lastModifiedBy>Jason Lacroix</cp:lastModifiedBy>
  <cp:revision>241</cp:revision>
  <dcterms:created xsi:type="dcterms:W3CDTF">2013-04-05T20:08:09Z</dcterms:created>
  <dcterms:modified xsi:type="dcterms:W3CDTF">2013-04-05T20:14:30Z</dcterms:modified>
</cp:coreProperties>
</file>